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0" r:id="rId2"/>
    <p:sldId id="260" r:id="rId3"/>
    <p:sldId id="261" r:id="rId4"/>
    <p:sldId id="262" r:id="rId5"/>
    <p:sldId id="263" r:id="rId6"/>
    <p:sldId id="266" r:id="rId7"/>
    <p:sldId id="267" r:id="rId8"/>
    <p:sldId id="269" r:id="rId9"/>
    <p:sldId id="270" r:id="rId10"/>
    <p:sldId id="293" r:id="rId11"/>
    <p:sldId id="271" r:id="rId12"/>
    <p:sldId id="275" r:id="rId13"/>
    <p:sldId id="277" r:id="rId14"/>
    <p:sldId id="281" r:id="rId15"/>
    <p:sldId id="280" r:id="rId16"/>
    <p:sldId id="295" r:id="rId17"/>
    <p:sldId id="296" r:id="rId18"/>
    <p:sldId id="279" r:id="rId19"/>
    <p:sldId id="278" r:id="rId20"/>
    <p:sldId id="284" r:id="rId21"/>
    <p:sldId id="283" r:id="rId22"/>
    <p:sldId id="297" r:id="rId23"/>
    <p:sldId id="298" r:id="rId24"/>
    <p:sldId id="299" r:id="rId25"/>
    <p:sldId id="285" r:id="rId26"/>
    <p:sldId id="286" r:id="rId27"/>
    <p:sldId id="287" r:id="rId28"/>
    <p:sldId id="282"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er" initials="A" lastIdx="2" clrIdx="0">
    <p:extLst>
      <p:ext uri="{19B8F6BF-5375-455C-9EA6-DF929625EA0E}">
        <p15:presenceInfo xmlns:p15="http://schemas.microsoft.com/office/powerpoint/2012/main" userId="Ac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5194" autoAdjust="0"/>
  </p:normalViewPr>
  <p:slideViewPr>
    <p:cSldViewPr snapToGrid="0">
      <p:cViewPr varScale="1">
        <p:scale>
          <a:sx n="85" d="100"/>
          <a:sy n="85" d="100"/>
        </p:scale>
        <p:origin x="59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859981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4278812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244318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722997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2404528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3218031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1193006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3705305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207174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1771246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9BFB49-9AE7-4DC3-A984-245C34D8E226}" type="datetimeFigureOut">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1520F-AF9C-4D22-AE5A-F077AB0CC7AC}" type="slidenum">
              <a:rPr lang="en-US" smtClean="0"/>
              <a:t>‹#›</a:t>
            </a:fld>
            <a:endParaRPr lang="en-US" dirty="0"/>
          </a:p>
        </p:txBody>
      </p:sp>
    </p:spTree>
    <p:extLst>
      <p:ext uri="{BB962C8B-B14F-4D97-AF65-F5344CB8AC3E}">
        <p14:creationId xmlns:p14="http://schemas.microsoft.com/office/powerpoint/2010/main" val="308301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9BFB49-9AE7-4DC3-A984-245C34D8E226}" type="datetimeFigureOut">
              <a:rPr lang="en-US" smtClean="0"/>
              <a:t>9/29/2026</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31520F-AF9C-4D22-AE5A-F077AB0CC7AC}" type="slidenum">
              <a:rPr lang="en-US" smtClean="0"/>
              <a:t>‹#›</a:t>
            </a:fld>
            <a:endParaRPr lang="en-US" dirty="0"/>
          </a:p>
        </p:txBody>
      </p:sp>
    </p:spTree>
    <p:extLst>
      <p:ext uri="{BB962C8B-B14F-4D97-AF65-F5344CB8AC3E}">
        <p14:creationId xmlns:p14="http://schemas.microsoft.com/office/powerpoint/2010/main" val="1226346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mglbar.mn/"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749049-803D-27AA-8C17-B0F14E796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46598-62A9-593E-31A8-D855EC420232}"/>
              </a:ext>
            </a:extLst>
          </p:cNvPr>
          <p:cNvSpPr>
            <a:spLocks noGrp="1"/>
          </p:cNvSpPr>
          <p:nvPr>
            <p:ph type="ctrTitle"/>
          </p:nvPr>
        </p:nvSpPr>
        <p:spPr>
          <a:xfrm>
            <a:off x="914399" y="1122361"/>
            <a:ext cx="10632831" cy="5090869"/>
          </a:xfrm>
        </p:spPr>
        <p:txBody>
          <a:bodyPr>
            <a:normAutofit/>
          </a:bodyPr>
          <a:lstStyle/>
          <a:p>
            <a:pPr algn="l"/>
            <a:r>
              <a:rPr lang="mn-MN" sz="3000" dirty="0">
                <a:latin typeface="Arial" panose="020B0604020202020204" pitchFamily="34" charset="0"/>
                <a:cs typeface="Arial" panose="020B0604020202020204" pitchFamily="34" charset="0"/>
              </a:rPr>
              <a:t>           </a:t>
            </a:r>
            <a:br>
              <a:rPr lang="mn-MN" sz="3000" dirty="0">
                <a:latin typeface="Arial" panose="020B0604020202020204" pitchFamily="34" charset="0"/>
                <a:cs typeface="Arial" panose="020B0604020202020204" pitchFamily="34" charset="0"/>
              </a:rPr>
            </a:br>
            <a:br>
              <a:rPr lang="mn-MN" sz="3000" dirty="0">
                <a:latin typeface="Arial" panose="020B0604020202020204" pitchFamily="34" charset="0"/>
                <a:cs typeface="Arial" panose="020B0604020202020204" pitchFamily="34" charset="0"/>
              </a:rPr>
            </a:br>
            <a:br>
              <a:rPr lang="mn-MN" sz="3000" dirty="0">
                <a:latin typeface="Arial" panose="020B0604020202020204" pitchFamily="34" charset="0"/>
                <a:cs typeface="Arial" panose="020B0604020202020204" pitchFamily="34" charset="0"/>
              </a:rPr>
            </a:br>
            <a:br>
              <a:rPr lang="mn-MN" sz="3000" dirty="0">
                <a:latin typeface="Arial" panose="020B0604020202020204" pitchFamily="34" charset="0"/>
                <a:cs typeface="Arial" panose="020B0604020202020204" pitchFamily="34" charset="0"/>
              </a:rPr>
            </a:br>
            <a:endParaRPr lang="en-US" sz="3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C5D901B-2394-2CE0-9DF5-B50FBF3453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6467" y="1156214"/>
            <a:ext cx="5747587" cy="5701786"/>
          </a:xfrm>
          <a:prstGeom prst="rect">
            <a:avLst/>
          </a:prstGeom>
        </p:spPr>
      </p:pic>
    </p:spTree>
    <p:extLst>
      <p:ext uri="{BB962C8B-B14F-4D97-AF65-F5344CB8AC3E}">
        <p14:creationId xmlns:p14="http://schemas.microsoft.com/office/powerpoint/2010/main" val="427026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011430-7892-B4D8-C169-008FF1AFA5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0FEFDF-7014-5737-9D00-76771BA17D9A}"/>
              </a:ext>
            </a:extLst>
          </p:cNvPr>
          <p:cNvSpPr>
            <a:spLocks noGrp="1"/>
          </p:cNvSpPr>
          <p:nvPr>
            <p:ph type="ctrTitle"/>
          </p:nvPr>
        </p:nvSpPr>
        <p:spPr>
          <a:xfrm>
            <a:off x="961292" y="1137139"/>
            <a:ext cx="10316308" cy="5591908"/>
          </a:xfrm>
        </p:spPr>
        <p:txBody>
          <a:bodyPr>
            <a:normAutofit/>
          </a:bodyPr>
          <a:lstStyle/>
          <a:p>
            <a:pPr algn="l"/>
            <a:r>
              <a:rPr lang="mn-MN" sz="22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r>
              <a:rPr lang="mn-MN" sz="22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graphicFrame>
        <p:nvGraphicFramePr>
          <p:cNvPr id="2" name="Table 1">
            <a:extLst>
              <a:ext uri="{FF2B5EF4-FFF2-40B4-BE49-F238E27FC236}">
                <a16:creationId xmlns:a16="http://schemas.microsoft.com/office/drawing/2014/main" id="{05A55742-452E-485D-4C20-45476EF65488}"/>
              </a:ext>
            </a:extLst>
          </p:cNvPr>
          <p:cNvGraphicFramePr>
            <a:graphicFrameLocks noGrp="1"/>
          </p:cNvGraphicFramePr>
          <p:nvPr>
            <p:extLst>
              <p:ext uri="{D42A27DB-BD31-4B8C-83A1-F6EECF244321}">
                <p14:modId xmlns:p14="http://schemas.microsoft.com/office/powerpoint/2010/main" val="1743561533"/>
              </p:ext>
            </p:extLst>
          </p:nvPr>
        </p:nvGraphicFramePr>
        <p:xfrm>
          <a:off x="1572323" y="2107580"/>
          <a:ext cx="7189094" cy="3780266"/>
        </p:xfrm>
        <a:graphic>
          <a:graphicData uri="http://schemas.openxmlformats.org/drawingml/2006/table">
            <a:tbl>
              <a:tblPr firstRow="1" firstCol="1" bandRow="1">
                <a:tableStyleId>{5C22544A-7EE6-4342-B048-85BDC9FD1C3A}</a:tableStyleId>
              </a:tblPr>
              <a:tblGrid>
                <a:gridCol w="698051">
                  <a:extLst>
                    <a:ext uri="{9D8B030D-6E8A-4147-A177-3AD203B41FA5}">
                      <a16:colId xmlns:a16="http://schemas.microsoft.com/office/drawing/2014/main" val="2705163520"/>
                    </a:ext>
                  </a:extLst>
                </a:gridCol>
                <a:gridCol w="5374164">
                  <a:extLst>
                    <a:ext uri="{9D8B030D-6E8A-4147-A177-3AD203B41FA5}">
                      <a16:colId xmlns:a16="http://schemas.microsoft.com/office/drawing/2014/main" val="370543046"/>
                    </a:ext>
                  </a:extLst>
                </a:gridCol>
                <a:gridCol w="1116879">
                  <a:extLst>
                    <a:ext uri="{9D8B030D-6E8A-4147-A177-3AD203B41FA5}">
                      <a16:colId xmlns:a16="http://schemas.microsoft.com/office/drawing/2014/main" val="3626159452"/>
                    </a:ext>
                  </a:extLst>
                </a:gridCol>
              </a:tblGrid>
              <a:tr h="373376">
                <a:tc>
                  <a:txBody>
                    <a:bodyPr/>
                    <a:lstStyle/>
                    <a:p>
                      <a:pPr algn="just">
                        <a:lnSpc>
                          <a:spcPct val="115000"/>
                        </a:lnSpc>
                        <a:spcAft>
                          <a:spcPts val="800"/>
                        </a:spcAft>
                        <a:buNone/>
                      </a:pPr>
                      <a:r>
                        <a:rPr lang="en-US" sz="1600" kern="100" dirty="0">
                          <a:effectLst/>
                          <a:latin typeface="Arial" panose="020B0604020202020204" pitchFamily="34" charset="0"/>
                          <a:cs typeface="Arial" panose="020B0604020202020204" pitchFamily="34" charset="0"/>
                        </a:rPr>
                        <a:t>д/д</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en-US" sz="1600" kern="100">
                          <a:effectLst/>
                          <a:latin typeface="Arial" panose="020B0604020202020204" pitchFamily="34" charset="0"/>
                          <a:cs typeface="Arial" panose="020B0604020202020204" pitchFamily="34" charset="0"/>
                        </a:rPr>
                        <a:t>Түдгэлзүүлэх үндэслэл</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800"/>
                        </a:spcAft>
                        <a:buNone/>
                      </a:pPr>
                      <a:r>
                        <a:rPr lang="en-US" sz="1600" kern="100" dirty="0">
                          <a:effectLst/>
                          <a:latin typeface="Arial" panose="020B0604020202020204" pitchFamily="34" charset="0"/>
                          <a:cs typeface="Arial" panose="020B0604020202020204" pitchFamily="34" charset="0"/>
                        </a:rPr>
                        <a:t>2026 </a:t>
                      </a:r>
                      <a:r>
                        <a:rPr lang="en-US" sz="1600" kern="100" dirty="0" err="1">
                          <a:effectLst/>
                          <a:latin typeface="Arial" panose="020B0604020202020204" pitchFamily="34" charset="0"/>
                          <a:cs typeface="Arial" panose="020B0604020202020204" pitchFamily="34" charset="0"/>
                        </a:rPr>
                        <a:t>он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47077816"/>
                  </a:ext>
                </a:extLst>
              </a:tr>
              <a:tr h="770005">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1</a:t>
                      </a: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err="1">
                          <a:effectLst/>
                          <a:latin typeface="Arial" panose="020B0604020202020204" pitchFamily="34" charset="0"/>
                          <a:cs typeface="Arial" panose="020B0604020202020204" pitchFamily="34" charset="0"/>
                        </a:rPr>
                        <a:t>Шүүгч</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прокуророос</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бусад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төрийн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байгууллагад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ажил</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албан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тушаал</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эрхэлж</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байгаа</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үндэслэлээр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5</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57988924"/>
                  </a:ext>
                </a:extLst>
              </a:tr>
              <a:tr h="373376">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2</a:t>
                      </a: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err="1">
                          <a:effectLst/>
                          <a:latin typeface="Arial" panose="020B0604020202020204" pitchFamily="34" charset="0"/>
                          <a:cs typeface="Arial" panose="020B0604020202020204" pitchFamily="34" charset="0"/>
                        </a:rPr>
                        <a:t>Гадаад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улсад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суралцаж</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байгаа</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үндэслэлээр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93309072"/>
                  </a:ext>
                </a:extLst>
              </a:tr>
              <a:tr h="373376">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3</a:t>
                      </a: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err="1">
                          <a:effectLst/>
                          <a:latin typeface="Arial" panose="020B0604020202020204" pitchFamily="34" charset="0"/>
                          <a:cs typeface="Arial" panose="020B0604020202020204" pitchFamily="34" charset="0"/>
                        </a:rPr>
                        <a:t>Гадаад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улсад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ажиллаж</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амьдарч</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байгаа</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үндэслэлээр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99651013"/>
                  </a:ext>
                </a:extLst>
              </a:tr>
              <a:tr h="373376">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4</a:t>
                      </a: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err="1">
                          <a:effectLst/>
                          <a:latin typeface="Arial" panose="020B0604020202020204" pitchFamily="34" charset="0"/>
                          <a:cs typeface="Arial" panose="020B0604020202020204" pitchFamily="34" charset="0"/>
                        </a:rPr>
                        <a:t>Хүүхэд</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асрах</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чөлөөтэй</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үндэслэлээр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8</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87799982"/>
                  </a:ext>
                </a:extLst>
              </a:tr>
              <a:tr h="373376">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5</a:t>
                      </a: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err="1">
                          <a:effectLst/>
                          <a:latin typeface="Arial" panose="020B0604020202020204" pitchFamily="34" charset="0"/>
                          <a:cs typeface="Arial" panose="020B0604020202020204" pitchFamily="34" charset="0"/>
                        </a:rPr>
                        <a:t>Эрүүл</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мэндийн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шалтгаантай</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үндэслэлээр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3</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80372150"/>
                  </a:ext>
                </a:extLst>
              </a:tr>
              <a:tr h="770005">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6</a:t>
                      </a: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a:effectLst/>
                          <a:latin typeface="Arial" panose="020B0604020202020204" pitchFamily="34" charset="0"/>
                          <a:cs typeface="Arial" panose="020B0604020202020204" pitchFamily="34" charset="0"/>
                        </a:rPr>
                        <a:t>ХЭБТХ-</a:t>
                      </a:r>
                      <a:r>
                        <a:rPr lang="en-US" sz="1600" kern="100" dirty="0" err="1">
                          <a:effectLst/>
                          <a:latin typeface="Arial" panose="020B0604020202020204" pitchFamily="34" charset="0"/>
                          <a:cs typeface="Arial" panose="020B0604020202020204" pitchFamily="34" charset="0"/>
                        </a:rPr>
                        <a:t>ийн</a:t>
                      </a:r>
                      <a:r>
                        <a:rPr lang="en-US" sz="1600" kern="100" dirty="0">
                          <a:effectLst/>
                          <a:latin typeface="Arial" panose="020B0604020202020204" pitchFamily="34" charset="0"/>
                          <a:cs typeface="Arial" panose="020B0604020202020204" pitchFamily="34" charset="0"/>
                        </a:rPr>
                        <a:t> 44 </a:t>
                      </a:r>
                      <a:r>
                        <a:rPr lang="en-US" sz="1600" kern="100" dirty="0" err="1">
                          <a:effectLst/>
                          <a:latin typeface="Arial" panose="020B0604020202020204" pitchFamily="34" charset="0"/>
                          <a:cs typeface="Arial" panose="020B0604020202020204" pitchFamily="34" charset="0"/>
                        </a:rPr>
                        <a:t>дүгээр</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зүйлийн</a:t>
                      </a:r>
                      <a:r>
                        <a:rPr lang="en-US" sz="1600" kern="100" dirty="0">
                          <a:effectLst/>
                          <a:latin typeface="Arial" panose="020B0604020202020204" pitchFamily="34" charset="0"/>
                          <a:cs typeface="Arial" panose="020B0604020202020204" pitchFamily="34" charset="0"/>
                        </a:rPr>
                        <a:t> 44.7 </a:t>
                      </a:r>
                      <a:r>
                        <a:rPr lang="en-US" sz="1600" kern="100" dirty="0" err="1">
                          <a:effectLst/>
                          <a:latin typeface="Arial" panose="020B0604020202020204" pitchFamily="34" charset="0"/>
                          <a:cs typeface="Arial" panose="020B0604020202020204" pitchFamily="34" charset="0"/>
                        </a:rPr>
                        <a:t>дахь</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хэсэгт</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заасан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үндэслэлээр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9</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39557208"/>
                  </a:ext>
                </a:extLst>
              </a:tr>
              <a:tr h="373376">
                <a:tc gridSpan="2">
                  <a:txBody>
                    <a:bodyPr/>
                    <a:lstStyle/>
                    <a:p>
                      <a:pPr algn="ctr">
                        <a:lnSpc>
                          <a:spcPct val="115000"/>
                        </a:lnSpc>
                        <a:spcAft>
                          <a:spcPts val="800"/>
                        </a:spcAft>
                        <a:buNone/>
                      </a:pPr>
                      <a:r>
                        <a:rPr lang="en-US" sz="1600" kern="100">
                          <a:effectLst/>
                          <a:latin typeface="Arial" panose="020B0604020202020204" pitchFamily="34" charset="0"/>
                          <a:cs typeface="Arial" panose="020B0604020202020204" pitchFamily="34" charset="0"/>
                        </a:rPr>
                        <a:t>Нийт</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algn="ctr">
                        <a:lnSpc>
                          <a:spcPct val="115000"/>
                        </a:lnSpc>
                        <a:spcAft>
                          <a:spcPts val="800"/>
                        </a:spcAft>
                        <a:buNone/>
                      </a:pPr>
                      <a:r>
                        <a:rPr lang="mn-MN" sz="1600" b="1" kern="100" dirty="0">
                          <a:effectLst/>
                          <a:latin typeface="Arial" panose="020B0604020202020204" pitchFamily="34" charset="0"/>
                          <a:ea typeface="Calibri" panose="020F0502020204030204" pitchFamily="34" charset="0"/>
                          <a:cs typeface="Arial" panose="020B0604020202020204" pitchFamily="34" charset="0"/>
                        </a:rPr>
                        <a:t>25</a:t>
                      </a:r>
                      <a:endParaRPr lang="en-US" sz="1600" b="1"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69210665"/>
                  </a:ext>
                </a:extLst>
              </a:tr>
            </a:tbl>
          </a:graphicData>
        </a:graphic>
      </p:graphicFrame>
      <p:graphicFrame>
        <p:nvGraphicFramePr>
          <p:cNvPr id="5" name="Table 4">
            <a:extLst>
              <a:ext uri="{FF2B5EF4-FFF2-40B4-BE49-F238E27FC236}">
                <a16:creationId xmlns:a16="http://schemas.microsoft.com/office/drawing/2014/main" id="{593A9FF1-7677-96F1-76B0-FC36C54974E1}"/>
              </a:ext>
            </a:extLst>
          </p:cNvPr>
          <p:cNvGraphicFramePr>
            <a:graphicFrameLocks noGrp="1"/>
          </p:cNvGraphicFramePr>
          <p:nvPr>
            <p:extLst>
              <p:ext uri="{D42A27DB-BD31-4B8C-83A1-F6EECF244321}">
                <p14:modId xmlns:p14="http://schemas.microsoft.com/office/powerpoint/2010/main" val="3549852067"/>
              </p:ext>
            </p:extLst>
          </p:nvPr>
        </p:nvGraphicFramePr>
        <p:xfrm>
          <a:off x="1572322" y="1304692"/>
          <a:ext cx="9705277" cy="814039"/>
        </p:xfrm>
        <a:graphic>
          <a:graphicData uri="http://schemas.openxmlformats.org/drawingml/2006/table">
            <a:tbl>
              <a:tblPr/>
              <a:tblGrid>
                <a:gridCol w="9705277">
                  <a:extLst>
                    <a:ext uri="{9D8B030D-6E8A-4147-A177-3AD203B41FA5}">
                      <a16:colId xmlns:a16="http://schemas.microsoft.com/office/drawing/2014/main" val="1700527041"/>
                    </a:ext>
                  </a:extLst>
                </a:gridCol>
              </a:tblGrid>
              <a:tr h="814039">
                <a:tc>
                  <a:txBody>
                    <a:bodyPr/>
                    <a:lstStyle/>
                    <a:p>
                      <a:pPr algn="ctr"/>
                      <a:r>
                        <a:rPr lang="en-US" sz="1800" b="1" kern="1200" dirty="0" err="1">
                          <a:solidFill>
                            <a:schemeClr val="tx1"/>
                          </a:solidFill>
                          <a:effectLst/>
                          <a:latin typeface="Arial" panose="020B0604020202020204" pitchFamily="34" charset="0"/>
                          <a:ea typeface="+mn-ea"/>
                          <a:cs typeface="Arial" panose="020B0604020202020204" pitchFamily="34" charset="0"/>
                        </a:rPr>
                        <a:t>Хуульчийн</a:t>
                      </a:r>
                      <a:r>
                        <a:rPr lang="en-US" sz="1800" b="1" kern="1200" dirty="0">
                          <a:solidFill>
                            <a:schemeClr val="tx1"/>
                          </a:solidFill>
                          <a:effectLst/>
                          <a:latin typeface="Arial" panose="020B0604020202020204" pitchFamily="34" charset="0"/>
                          <a:ea typeface="+mn-ea"/>
                          <a:cs typeface="Arial" panose="020B0604020202020204" pitchFamily="34" charset="0"/>
                        </a:rPr>
                        <a:t> </a:t>
                      </a:r>
                      <a:r>
                        <a:rPr lang="en-US" sz="1800" b="1" kern="1200" dirty="0" err="1">
                          <a:solidFill>
                            <a:schemeClr val="tx1"/>
                          </a:solidFill>
                          <a:effectLst/>
                          <a:latin typeface="Arial" panose="020B0604020202020204" pitchFamily="34" charset="0"/>
                          <a:ea typeface="+mn-ea"/>
                          <a:cs typeface="Arial" panose="020B0604020202020204" pitchFamily="34" charset="0"/>
                        </a:rPr>
                        <a:t>мэргэжлийн</a:t>
                      </a:r>
                      <a:r>
                        <a:rPr lang="en-US" sz="1800" b="1" kern="1200" dirty="0">
                          <a:solidFill>
                            <a:schemeClr val="tx1"/>
                          </a:solidFill>
                          <a:effectLst/>
                          <a:latin typeface="Arial" panose="020B0604020202020204" pitchFamily="34" charset="0"/>
                          <a:ea typeface="+mn-ea"/>
                          <a:cs typeface="Arial" panose="020B0604020202020204" pitchFamily="34" charset="0"/>
                        </a:rPr>
                        <a:t> </a:t>
                      </a:r>
                      <a:r>
                        <a:rPr lang="en-US" sz="1800" b="1" kern="1200" dirty="0" err="1">
                          <a:solidFill>
                            <a:schemeClr val="tx1"/>
                          </a:solidFill>
                          <a:effectLst/>
                          <a:latin typeface="Arial" panose="020B0604020202020204" pitchFamily="34" charset="0"/>
                          <a:ea typeface="+mn-ea"/>
                          <a:cs typeface="Arial" panose="020B0604020202020204" pitchFamily="34" charset="0"/>
                        </a:rPr>
                        <a:t>үйл</a:t>
                      </a:r>
                      <a:r>
                        <a:rPr lang="en-US" sz="1800" b="1" kern="1200" dirty="0">
                          <a:solidFill>
                            <a:schemeClr val="tx1"/>
                          </a:solidFill>
                          <a:effectLst/>
                          <a:latin typeface="Arial" panose="020B0604020202020204" pitchFamily="34" charset="0"/>
                          <a:ea typeface="+mn-ea"/>
                          <a:cs typeface="Arial" panose="020B0604020202020204" pitchFamily="34" charset="0"/>
                        </a:rPr>
                        <a:t> </a:t>
                      </a:r>
                      <a:r>
                        <a:rPr lang="en-US" sz="1800" b="1" kern="1200" dirty="0" err="1">
                          <a:solidFill>
                            <a:schemeClr val="tx1"/>
                          </a:solidFill>
                          <a:effectLst/>
                          <a:latin typeface="Arial" panose="020B0604020202020204" pitchFamily="34" charset="0"/>
                          <a:ea typeface="+mn-ea"/>
                          <a:cs typeface="Arial" panose="020B0604020202020204" pitchFamily="34" charset="0"/>
                        </a:rPr>
                        <a:t>ажиллагаа</a:t>
                      </a:r>
                      <a:r>
                        <a:rPr lang="en-US" sz="1800" b="1" kern="1200" dirty="0">
                          <a:solidFill>
                            <a:schemeClr val="tx1"/>
                          </a:solidFill>
                          <a:effectLst/>
                          <a:latin typeface="Arial" panose="020B0604020202020204" pitchFamily="34" charset="0"/>
                          <a:ea typeface="+mn-ea"/>
                          <a:cs typeface="Arial" panose="020B0604020202020204" pitchFamily="34" charset="0"/>
                        </a:rPr>
                        <a:t> </a:t>
                      </a:r>
                      <a:r>
                        <a:rPr lang="en-US" sz="1800" b="1" kern="1200" dirty="0" err="1">
                          <a:solidFill>
                            <a:schemeClr val="tx1"/>
                          </a:solidFill>
                          <a:effectLst/>
                          <a:latin typeface="Arial" panose="020B0604020202020204" pitchFamily="34" charset="0"/>
                          <a:ea typeface="+mn-ea"/>
                          <a:cs typeface="Arial" panose="020B0604020202020204" pitchFamily="34" charset="0"/>
                        </a:rPr>
                        <a:t>эрхлэх</a:t>
                      </a:r>
                      <a:r>
                        <a:rPr lang="en-US" sz="1800" b="1" kern="1200" dirty="0">
                          <a:solidFill>
                            <a:schemeClr val="tx1"/>
                          </a:solidFill>
                          <a:effectLst/>
                          <a:latin typeface="Arial" panose="020B0604020202020204" pitchFamily="34" charset="0"/>
                          <a:ea typeface="+mn-ea"/>
                          <a:cs typeface="Arial" panose="020B0604020202020204" pitchFamily="34" charset="0"/>
                        </a:rPr>
                        <a:t> </a:t>
                      </a:r>
                      <a:r>
                        <a:rPr lang="en-US" sz="1800" b="1" kern="1200" dirty="0" err="1">
                          <a:solidFill>
                            <a:schemeClr val="tx1"/>
                          </a:solidFill>
                          <a:effectLst/>
                          <a:latin typeface="Arial" panose="020B0604020202020204" pitchFamily="34" charset="0"/>
                          <a:ea typeface="+mn-ea"/>
                          <a:cs typeface="Arial" panose="020B0604020202020204" pitchFamily="34" charset="0"/>
                        </a:rPr>
                        <a:t>зөвшөөрлийг</a:t>
                      </a:r>
                      <a:r>
                        <a:rPr lang="mn-MN" sz="1800" b="0" kern="1200" dirty="0">
                          <a:solidFill>
                            <a:schemeClr val="tx1"/>
                          </a:solidFill>
                          <a:effectLst/>
                          <a:latin typeface="Arial" panose="020B0604020202020204" pitchFamily="34" charset="0"/>
                          <a:ea typeface="+mn-ea"/>
                          <a:cs typeface="Arial" panose="020B0604020202020204" pitchFamily="34" charset="0"/>
                        </a:rPr>
                        <a:t> </a:t>
                      </a:r>
                      <a:r>
                        <a:rPr lang="en-US" sz="1800" b="1" kern="1200" dirty="0" err="1">
                          <a:solidFill>
                            <a:schemeClr val="tx1"/>
                          </a:solidFill>
                          <a:effectLst/>
                          <a:latin typeface="Arial" panose="020B0604020202020204" pitchFamily="34" charset="0"/>
                          <a:ea typeface="+mn-ea"/>
                          <a:cs typeface="Arial" panose="020B0604020202020204" pitchFamily="34" charset="0"/>
                        </a:rPr>
                        <a:t>түдгэлзүүлэх</a:t>
                      </a:r>
                      <a:r>
                        <a:rPr lang="mn-MN" sz="1800" b="1" kern="1200" dirty="0">
                          <a:solidFill>
                            <a:schemeClr val="tx1"/>
                          </a:solidFill>
                          <a:effectLst/>
                          <a:latin typeface="Arial" panose="020B0604020202020204" pitchFamily="34" charset="0"/>
                          <a:ea typeface="+mn-ea"/>
                          <a:cs typeface="Arial" panose="020B0604020202020204" pitchFamily="34" charset="0"/>
                        </a:rPr>
                        <a:t> чиг үүргийн </a:t>
                      </a:r>
                      <a:r>
                        <a:rPr lang="mn-MN" sz="1800" b="1" kern="1200">
                          <a:solidFill>
                            <a:schemeClr val="tx1"/>
                          </a:solidFill>
                          <a:effectLst/>
                          <a:latin typeface="Arial" panose="020B0604020202020204" pitchFamily="34" charset="0"/>
                          <a:ea typeface="+mn-ea"/>
                          <a:cs typeface="Arial" panose="020B0604020202020204" pitchFamily="34" charset="0"/>
                        </a:rPr>
                        <a:t>хүрээнд:</a:t>
                      </a:r>
                      <a:endParaRPr lang="en-US" dirty="0">
                        <a:latin typeface="Arial" panose="020B0604020202020204" pitchFamily="34" charset="0"/>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462725681"/>
                  </a:ext>
                </a:extLst>
              </a:tr>
            </a:tbl>
          </a:graphicData>
        </a:graphic>
      </p:graphicFrame>
    </p:spTree>
    <p:extLst>
      <p:ext uri="{BB962C8B-B14F-4D97-AF65-F5344CB8AC3E}">
        <p14:creationId xmlns:p14="http://schemas.microsoft.com/office/powerpoint/2010/main" val="94087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B8F6CF-13CA-53C4-1606-BF8F604721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4ED2C5-0467-76F1-6AC9-9D702A68B704}"/>
              </a:ext>
            </a:extLst>
          </p:cNvPr>
          <p:cNvSpPr>
            <a:spLocks noGrp="1"/>
          </p:cNvSpPr>
          <p:nvPr>
            <p:ph type="ctrTitle"/>
          </p:nvPr>
        </p:nvSpPr>
        <p:spPr>
          <a:xfrm>
            <a:off x="937846" y="1634491"/>
            <a:ext cx="10316308" cy="5314949"/>
          </a:xfrm>
        </p:spPr>
        <p:txBody>
          <a:bodyPr>
            <a:normAutofit/>
          </a:bodyPr>
          <a:lstStyle/>
          <a:p>
            <a:pPr algn="just"/>
            <a:br>
              <a:rPr lang="mn-MN" sz="2400" dirty="0"/>
            </a:br>
            <a:br>
              <a:rPr lang="mn-MN" sz="2400" dirty="0"/>
            </a:br>
            <a:endParaRPr lang="en-US" sz="2400" dirty="0"/>
          </a:p>
        </p:txBody>
      </p:sp>
      <p:graphicFrame>
        <p:nvGraphicFramePr>
          <p:cNvPr id="2" name="Table 1">
            <a:extLst>
              <a:ext uri="{FF2B5EF4-FFF2-40B4-BE49-F238E27FC236}">
                <a16:creationId xmlns:a16="http://schemas.microsoft.com/office/drawing/2014/main" id="{D0070478-D546-C13B-1FC2-63633A97A37A}"/>
              </a:ext>
            </a:extLst>
          </p:cNvPr>
          <p:cNvGraphicFramePr>
            <a:graphicFrameLocks noGrp="1"/>
          </p:cNvGraphicFramePr>
          <p:nvPr>
            <p:extLst>
              <p:ext uri="{D42A27DB-BD31-4B8C-83A1-F6EECF244321}">
                <p14:modId xmlns:p14="http://schemas.microsoft.com/office/powerpoint/2010/main" val="1819229555"/>
              </p:ext>
            </p:extLst>
          </p:nvPr>
        </p:nvGraphicFramePr>
        <p:xfrm>
          <a:off x="1383030" y="2280822"/>
          <a:ext cx="7401287" cy="3874744"/>
        </p:xfrm>
        <a:graphic>
          <a:graphicData uri="http://schemas.openxmlformats.org/drawingml/2006/table">
            <a:tbl>
              <a:tblPr firstRow="1" firstCol="1" bandRow="1">
                <a:tableStyleId>{5C22544A-7EE6-4342-B048-85BDC9FD1C3A}</a:tableStyleId>
              </a:tblPr>
              <a:tblGrid>
                <a:gridCol w="735740">
                  <a:extLst>
                    <a:ext uri="{9D8B030D-6E8A-4147-A177-3AD203B41FA5}">
                      <a16:colId xmlns:a16="http://schemas.microsoft.com/office/drawing/2014/main" val="3471681452"/>
                    </a:ext>
                  </a:extLst>
                </a:gridCol>
                <a:gridCol w="5481467">
                  <a:extLst>
                    <a:ext uri="{9D8B030D-6E8A-4147-A177-3AD203B41FA5}">
                      <a16:colId xmlns:a16="http://schemas.microsoft.com/office/drawing/2014/main" val="2405177850"/>
                    </a:ext>
                  </a:extLst>
                </a:gridCol>
                <a:gridCol w="1184080">
                  <a:extLst>
                    <a:ext uri="{9D8B030D-6E8A-4147-A177-3AD203B41FA5}">
                      <a16:colId xmlns:a16="http://schemas.microsoft.com/office/drawing/2014/main" val="1189748355"/>
                    </a:ext>
                  </a:extLst>
                </a:gridCol>
              </a:tblGrid>
              <a:tr h="774029">
                <a:tc>
                  <a:txBody>
                    <a:bodyPr/>
                    <a:lstStyle/>
                    <a:p>
                      <a:pPr algn="just">
                        <a:lnSpc>
                          <a:spcPct val="115000"/>
                        </a:lnSpc>
                        <a:spcAft>
                          <a:spcPts val="800"/>
                        </a:spcAft>
                        <a:buNone/>
                      </a:pPr>
                      <a:r>
                        <a:rPr lang="en-US" sz="1600" kern="100" dirty="0">
                          <a:effectLst/>
                          <a:latin typeface="Arial" panose="020B0604020202020204" pitchFamily="34" charset="0"/>
                          <a:cs typeface="Arial" panose="020B0604020202020204" pitchFamily="34" charset="0"/>
                        </a:rPr>
                        <a:t>д/д</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en-US" sz="1600" kern="100" dirty="0" err="1">
                          <a:effectLst/>
                          <a:latin typeface="Arial" panose="020B0604020202020204" pitchFamily="34" charset="0"/>
                          <a:cs typeface="Arial" panose="020B0604020202020204" pitchFamily="34" charset="0"/>
                        </a:rPr>
                        <a:t>Сэргээх</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2026 </a:t>
                      </a:r>
                      <a:r>
                        <a:rPr lang="en-US" sz="1600" kern="100" dirty="0" err="1">
                          <a:effectLst/>
                          <a:latin typeface="Arial" panose="020B0604020202020204" pitchFamily="34" charset="0"/>
                          <a:cs typeface="Arial" panose="020B0604020202020204" pitchFamily="34" charset="0"/>
                        </a:rPr>
                        <a:t>он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71547454"/>
                  </a:ext>
                </a:extLst>
              </a:tr>
              <a:tr h="1073510">
                <a:tc>
                  <a:txBody>
                    <a:bodyPr/>
                    <a:lstStyle/>
                    <a:p>
                      <a:pPr algn="ctr">
                        <a:lnSpc>
                          <a:spcPct val="115000"/>
                        </a:lnSpc>
                        <a:spcAft>
                          <a:spcPts val="800"/>
                        </a:spcAft>
                        <a:buNone/>
                      </a:pPr>
                      <a:r>
                        <a:rPr lang="en-US" sz="1600" kern="100">
                          <a:effectLst/>
                          <a:latin typeface="Arial" panose="020B0604020202020204" pitchFamily="34" charset="0"/>
                          <a:cs typeface="Arial" panose="020B0604020202020204" pitchFamily="34" charset="0"/>
                        </a:rPr>
                        <a:t>1</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a:effectLst/>
                          <a:latin typeface="Arial" panose="020B0604020202020204" pitchFamily="34" charset="0"/>
                          <a:cs typeface="Arial" panose="020B0604020202020204" pitchFamily="34" charset="0"/>
                        </a:rPr>
                        <a:t>ХЭЗБТХ-</a:t>
                      </a:r>
                      <a:r>
                        <a:rPr lang="en-US" sz="1600" kern="100" dirty="0" err="1">
                          <a:effectLst/>
                          <a:latin typeface="Arial" panose="020B0604020202020204" pitchFamily="34" charset="0"/>
                          <a:cs typeface="Arial" panose="020B0604020202020204" pitchFamily="34" charset="0"/>
                        </a:rPr>
                        <a:t>ийн</a:t>
                      </a:r>
                      <a:r>
                        <a:rPr lang="en-US" sz="1600" kern="100" dirty="0">
                          <a:effectLst/>
                          <a:latin typeface="Arial" panose="020B0604020202020204" pitchFamily="34" charset="0"/>
                          <a:cs typeface="Arial" panose="020B0604020202020204" pitchFamily="34" charset="0"/>
                        </a:rPr>
                        <a:t> 22 </a:t>
                      </a:r>
                      <a:r>
                        <a:rPr lang="en-US" sz="1600" kern="100" dirty="0" err="1">
                          <a:effectLst/>
                          <a:latin typeface="Arial" panose="020B0604020202020204" pitchFamily="34" charset="0"/>
                          <a:cs typeface="Arial" panose="020B0604020202020204" pitchFamily="34" charset="0"/>
                        </a:rPr>
                        <a:t>дугаар</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зүйлийн</a:t>
                      </a:r>
                      <a:r>
                        <a:rPr lang="en-US" sz="1600" kern="100" dirty="0">
                          <a:effectLst/>
                          <a:latin typeface="Arial" panose="020B0604020202020204" pitchFamily="34" charset="0"/>
                          <a:cs typeface="Arial" panose="020B0604020202020204" pitchFamily="34" charset="0"/>
                        </a:rPr>
                        <a:t> 22.5 </a:t>
                      </a:r>
                      <a:r>
                        <a:rPr lang="en-US" sz="1600" kern="100" dirty="0" err="1">
                          <a:effectLst/>
                          <a:latin typeface="Arial" panose="020B0604020202020204" pitchFamily="34" charset="0"/>
                          <a:cs typeface="Arial" panose="020B0604020202020204" pitchFamily="34" charset="0"/>
                        </a:rPr>
                        <a:t>дахь</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хэсэгт</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зааснаар</a:t>
                      </a:r>
                      <a:r>
                        <a:rPr lang="en-US" sz="1600" kern="100" dirty="0">
                          <a:effectLst/>
                          <a:latin typeface="Arial" panose="020B0604020202020204" pitchFamily="34" charset="0"/>
                          <a:cs typeface="Arial" panose="020B0604020202020204" pitchFamily="34" charset="0"/>
                        </a:rPr>
                        <a:t> ХМҮАЭЗ </a:t>
                      </a:r>
                      <a:r>
                        <a:rPr lang="en-US" sz="1600" kern="100" dirty="0" err="1">
                          <a:effectLst/>
                          <a:latin typeface="Arial" panose="020B0604020202020204" pitchFamily="34" charset="0"/>
                          <a:cs typeface="Arial" panose="020B0604020202020204" pitchFamily="34" charset="0"/>
                        </a:rPr>
                        <a:t>сэргээсэн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36</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91039971"/>
                  </a:ext>
                </a:extLst>
              </a:tr>
              <a:tr h="1253176">
                <a:tc>
                  <a:txBody>
                    <a:bodyPr/>
                    <a:lstStyle/>
                    <a:p>
                      <a:pPr algn="ctr">
                        <a:lnSpc>
                          <a:spcPct val="115000"/>
                        </a:lnSpc>
                        <a:spcAft>
                          <a:spcPts val="800"/>
                        </a:spcAft>
                        <a:buNone/>
                      </a:pPr>
                      <a:r>
                        <a:rPr lang="en-US" sz="1600" kern="100">
                          <a:effectLst/>
                          <a:latin typeface="Arial" panose="020B0604020202020204" pitchFamily="34" charset="0"/>
                          <a:cs typeface="Arial" panose="020B0604020202020204" pitchFamily="34" charset="0"/>
                        </a:rPr>
                        <a:t>2</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buNone/>
                      </a:pPr>
                      <a:r>
                        <a:rPr lang="en-US" sz="1600" kern="100" dirty="0">
                          <a:effectLst/>
                          <a:latin typeface="Arial" panose="020B0604020202020204" pitchFamily="34" charset="0"/>
                          <a:cs typeface="Arial" panose="020B0604020202020204" pitchFamily="34" charset="0"/>
                        </a:rPr>
                        <a:t>ХЭБТХ-</a:t>
                      </a:r>
                      <a:r>
                        <a:rPr lang="en-US" sz="1600" kern="100" dirty="0" err="1">
                          <a:effectLst/>
                          <a:latin typeface="Arial" panose="020B0604020202020204" pitchFamily="34" charset="0"/>
                          <a:cs typeface="Arial" panose="020B0604020202020204" pitchFamily="34" charset="0"/>
                        </a:rPr>
                        <a:t>ийн</a:t>
                      </a:r>
                      <a:r>
                        <a:rPr lang="en-US" sz="1600" kern="100" dirty="0">
                          <a:effectLst/>
                          <a:latin typeface="Arial" panose="020B0604020202020204" pitchFamily="34" charset="0"/>
                          <a:cs typeface="Arial" panose="020B0604020202020204" pitchFamily="34" charset="0"/>
                        </a:rPr>
                        <a:t> 44 </a:t>
                      </a:r>
                      <a:r>
                        <a:rPr lang="en-US" sz="1600" kern="100" dirty="0" err="1">
                          <a:effectLst/>
                          <a:latin typeface="Arial" panose="020B0604020202020204" pitchFamily="34" charset="0"/>
                          <a:cs typeface="Arial" panose="020B0604020202020204" pitchFamily="34" charset="0"/>
                        </a:rPr>
                        <a:t>дүгээр</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зүйлийн</a:t>
                      </a:r>
                      <a:r>
                        <a:rPr lang="en-US" sz="1600" kern="100" dirty="0">
                          <a:effectLst/>
                          <a:latin typeface="Arial" panose="020B0604020202020204" pitchFamily="34" charset="0"/>
                          <a:cs typeface="Arial" panose="020B0604020202020204" pitchFamily="34" charset="0"/>
                        </a:rPr>
                        <a:t> 44.7 </a:t>
                      </a:r>
                      <a:r>
                        <a:rPr lang="en-US" sz="1600" kern="100" dirty="0" err="1">
                          <a:effectLst/>
                          <a:latin typeface="Arial" panose="020B0604020202020204" pitchFamily="34" charset="0"/>
                          <a:cs typeface="Arial" panose="020B0604020202020204" pitchFamily="34" charset="0"/>
                        </a:rPr>
                        <a:t>дахь</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хэсэгт</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заасан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түдгэлзүүлсэнг</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сэргээсэн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10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13046022"/>
                  </a:ext>
                </a:extLst>
              </a:tr>
              <a:tr h="774029">
                <a:tc gridSpan="2">
                  <a:txBody>
                    <a:bodyPr/>
                    <a:lstStyle/>
                    <a:p>
                      <a:pPr algn="ctr">
                        <a:lnSpc>
                          <a:spcPct val="115000"/>
                        </a:lnSpc>
                        <a:spcAft>
                          <a:spcPts val="800"/>
                        </a:spcAft>
                        <a:buNone/>
                      </a:pPr>
                      <a:r>
                        <a:rPr lang="en-US" sz="1600" kern="100">
                          <a:effectLst/>
                          <a:latin typeface="Arial" panose="020B0604020202020204" pitchFamily="34" charset="0"/>
                          <a:cs typeface="Arial" panose="020B0604020202020204" pitchFamily="34" charset="0"/>
                        </a:rPr>
                        <a:t>Нийт</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46</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36495598"/>
                  </a:ext>
                </a:extLst>
              </a:tr>
            </a:tbl>
          </a:graphicData>
        </a:graphic>
      </p:graphicFrame>
      <p:sp>
        <p:nvSpPr>
          <p:cNvPr id="3" name="Rectangle 1">
            <a:extLst>
              <a:ext uri="{FF2B5EF4-FFF2-40B4-BE49-F238E27FC236}">
                <a16:creationId xmlns:a16="http://schemas.microsoft.com/office/drawing/2014/main" id="{3253EF5F-933A-3F23-8213-BA0DC6F12692}"/>
              </a:ext>
            </a:extLst>
          </p:cNvPr>
          <p:cNvSpPr>
            <a:spLocks noChangeArrowheads="1"/>
          </p:cNvSpPr>
          <p:nvPr/>
        </p:nvSpPr>
        <p:spPr bwMode="auto">
          <a:xfrm>
            <a:off x="3124200" y="34480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3AD78FAA-26B3-D22A-4C6B-6F97FE9F57B5}"/>
              </a:ext>
            </a:extLst>
          </p:cNvPr>
          <p:cNvSpPr txBox="1"/>
          <p:nvPr/>
        </p:nvSpPr>
        <p:spPr>
          <a:xfrm>
            <a:off x="1588770" y="1634491"/>
            <a:ext cx="9361170" cy="615553"/>
          </a:xfrm>
          <a:prstGeom prst="rect">
            <a:avLst/>
          </a:prstGeom>
          <a:noFill/>
        </p:spPr>
        <p:txBody>
          <a:bodyPr wrap="square" rtlCol="0">
            <a:spAutoFit/>
          </a:bodyPr>
          <a:lstStyle/>
          <a:p>
            <a:pPr algn="just"/>
            <a:r>
              <a:rPr lang="en-US" sz="1600" b="1" dirty="0" err="1">
                <a:latin typeface="Arial" panose="020B0604020202020204" pitchFamily="34" charset="0"/>
                <a:cs typeface="Arial" panose="020B0604020202020204" pitchFamily="34" charset="0"/>
              </a:rPr>
              <a:t>Хуульчийн</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мэргэжлийн</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үйл</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ажиллагаа</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эрхлэх</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зөвшөөрлийг</a:t>
            </a:r>
            <a:r>
              <a:rPr lang="mn-MN" sz="1600" dirty="0">
                <a:latin typeface="Arial" panose="020B0604020202020204" pitchFamily="34" charset="0"/>
                <a:cs typeface="Arial" panose="020B0604020202020204" pitchFamily="34" charset="0"/>
              </a:rPr>
              <a:t> </a:t>
            </a:r>
            <a:r>
              <a:rPr lang="mn-MN" sz="1600" b="1" dirty="0">
                <a:latin typeface="Arial" panose="020B0604020202020204" pitchFamily="34" charset="0"/>
                <a:cs typeface="Arial" panose="020B0604020202020204" pitchFamily="34" charset="0"/>
              </a:rPr>
              <a:t>сэргээх чиг үүргийн хүрээнд:</a:t>
            </a:r>
            <a:endParaRPr lang="en-US" sz="1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77877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1BDE76-D950-5231-F556-4001D2DEE8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7DE6AB-851F-2769-427A-317C0AF5BE0F}"/>
              </a:ext>
            </a:extLst>
          </p:cNvPr>
          <p:cNvSpPr>
            <a:spLocks noGrp="1"/>
          </p:cNvSpPr>
          <p:nvPr>
            <p:ph type="ctrTitle"/>
          </p:nvPr>
        </p:nvSpPr>
        <p:spPr>
          <a:xfrm>
            <a:off x="961292" y="1245870"/>
            <a:ext cx="10316308" cy="5913213"/>
          </a:xfrm>
        </p:spPr>
        <p:txBody>
          <a:bodyPr>
            <a:normAutofit/>
          </a:bodyPr>
          <a:lstStyle/>
          <a:p>
            <a:pPr algn="l"/>
            <a:r>
              <a:rPr lang="mn-MN" sz="1800" dirty="0">
                <a:latin typeface="Arial" panose="020B0604020202020204" pitchFamily="34" charset="0"/>
                <a:cs typeface="Arial" panose="020B0604020202020204" pitchFamily="34" charset="0"/>
              </a:rPr>
              <a:t>                                  </a:t>
            </a:r>
            <a:br>
              <a:rPr lang="mn-MN" sz="1800" dirty="0">
                <a:latin typeface="Arial" panose="020B0604020202020204" pitchFamily="34" charset="0"/>
                <a:cs typeface="Arial" panose="020B0604020202020204" pitchFamily="34" charset="0"/>
              </a:rPr>
            </a:br>
            <a:br>
              <a:rPr lang="mn-MN" sz="1800" dirty="0">
                <a:latin typeface="Arial" panose="020B0604020202020204" pitchFamily="34" charset="0"/>
                <a:cs typeface="Arial" panose="020B0604020202020204" pitchFamily="34" charset="0"/>
              </a:rPr>
            </a:br>
            <a:br>
              <a:rPr lang="mn-MN" sz="1800" dirty="0"/>
            </a:br>
            <a:endParaRPr lang="en-US" sz="1800" dirty="0"/>
          </a:p>
        </p:txBody>
      </p:sp>
      <p:graphicFrame>
        <p:nvGraphicFramePr>
          <p:cNvPr id="2" name="Table 1">
            <a:extLst>
              <a:ext uri="{FF2B5EF4-FFF2-40B4-BE49-F238E27FC236}">
                <a16:creationId xmlns:a16="http://schemas.microsoft.com/office/drawing/2014/main" id="{F73609B7-2CEA-74E1-23D1-2B022AD038BF}"/>
              </a:ext>
            </a:extLst>
          </p:cNvPr>
          <p:cNvGraphicFramePr>
            <a:graphicFrameLocks noGrp="1"/>
          </p:cNvGraphicFramePr>
          <p:nvPr>
            <p:extLst>
              <p:ext uri="{D42A27DB-BD31-4B8C-83A1-F6EECF244321}">
                <p14:modId xmlns:p14="http://schemas.microsoft.com/office/powerpoint/2010/main" val="2954159409"/>
              </p:ext>
            </p:extLst>
          </p:nvPr>
        </p:nvGraphicFramePr>
        <p:xfrm>
          <a:off x="1460810" y="1954531"/>
          <a:ext cx="6945120" cy="3855252"/>
        </p:xfrm>
        <a:graphic>
          <a:graphicData uri="http://schemas.openxmlformats.org/drawingml/2006/table">
            <a:tbl>
              <a:tblPr firstRow="1" firstCol="1" bandRow="1">
                <a:tableStyleId>{5C22544A-7EE6-4342-B048-85BDC9FD1C3A}</a:tableStyleId>
              </a:tblPr>
              <a:tblGrid>
                <a:gridCol w="551751">
                  <a:extLst>
                    <a:ext uri="{9D8B030D-6E8A-4147-A177-3AD203B41FA5}">
                      <a16:colId xmlns:a16="http://schemas.microsoft.com/office/drawing/2014/main" val="235514196"/>
                    </a:ext>
                  </a:extLst>
                </a:gridCol>
                <a:gridCol w="5291743">
                  <a:extLst>
                    <a:ext uri="{9D8B030D-6E8A-4147-A177-3AD203B41FA5}">
                      <a16:colId xmlns:a16="http://schemas.microsoft.com/office/drawing/2014/main" val="2112974535"/>
                    </a:ext>
                  </a:extLst>
                </a:gridCol>
                <a:gridCol w="1101626">
                  <a:extLst>
                    <a:ext uri="{9D8B030D-6E8A-4147-A177-3AD203B41FA5}">
                      <a16:colId xmlns:a16="http://schemas.microsoft.com/office/drawing/2014/main" val="2378834553"/>
                    </a:ext>
                  </a:extLst>
                </a:gridCol>
              </a:tblGrid>
              <a:tr h="960837">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д/д</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US" sz="1600" kern="100" dirty="0" err="1">
                          <a:effectLst/>
                          <a:latin typeface="Arial" panose="020B0604020202020204" pitchFamily="34" charset="0"/>
                          <a:cs typeface="Arial" panose="020B0604020202020204" pitchFamily="34" charset="0"/>
                        </a:rPr>
                        <a:t>Хүчингүй</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болгосон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үндэслэл</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buNone/>
                      </a:pPr>
                      <a:r>
                        <a:rPr lang="en-US" sz="1600" kern="100" dirty="0">
                          <a:effectLst/>
                          <a:latin typeface="Arial" panose="020B0604020202020204" pitchFamily="34" charset="0"/>
                          <a:cs typeface="Arial" panose="020B0604020202020204" pitchFamily="34" charset="0"/>
                        </a:rPr>
                        <a:t>202</a:t>
                      </a:r>
                      <a:r>
                        <a:rPr lang="mn-MN" sz="1600" kern="100" dirty="0">
                          <a:effectLst/>
                          <a:latin typeface="Arial" panose="020B0604020202020204" pitchFamily="34" charset="0"/>
                          <a:cs typeface="Arial" panose="020B0604020202020204" pitchFamily="34" charset="0"/>
                        </a:rPr>
                        <a:t>6</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он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86288292"/>
                  </a:ext>
                </a:extLst>
              </a:tr>
              <a:tr h="578883">
                <a:tc>
                  <a:txBody>
                    <a:bodyPr/>
                    <a:lstStyle/>
                    <a:p>
                      <a:pPr marL="342900" lvl="0" indent="-342900">
                        <a:lnSpc>
                          <a:spcPct val="150000"/>
                        </a:lnSpc>
                        <a:spcAft>
                          <a:spcPts val="800"/>
                        </a:spcAft>
                        <a:buFont typeface="+mj-lt"/>
                        <a:buAutoNum type="arabicPeriod"/>
                      </a:pPr>
                      <a:r>
                        <a:rPr lang="en-US" sz="1600" kern="100">
                          <a:effectLst/>
                          <a:latin typeface="Arial" panose="020B0604020202020204" pitchFamily="34" charset="0"/>
                          <a:cs typeface="Arial" panose="020B0604020202020204" pitchFamily="34" charset="0"/>
                        </a:rPr>
                        <a:t> </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Aft>
                          <a:spcPts val="800"/>
                        </a:spcAft>
                        <a:buNone/>
                      </a:pPr>
                      <a:r>
                        <a:rPr lang="en-US" sz="1600" kern="100" dirty="0" err="1">
                          <a:solidFill>
                            <a:schemeClr val="tx1"/>
                          </a:solidFill>
                          <a:effectLst/>
                          <a:latin typeface="Arial" panose="020B0604020202020204" pitchFamily="34" charset="0"/>
                          <a:cs typeface="Arial" panose="020B0604020202020204" pitchFamily="34" charset="0"/>
                        </a:rPr>
                        <a:t>Нас</a:t>
                      </a:r>
                      <a:r>
                        <a:rPr lang="en-US" sz="1600" kern="100" dirty="0">
                          <a:solidFill>
                            <a:schemeClr val="tx1"/>
                          </a:solidFill>
                          <a:effectLst/>
                          <a:latin typeface="Arial" panose="020B0604020202020204" pitchFamily="34" charset="0"/>
                          <a:cs typeface="Arial" panose="020B0604020202020204" pitchFamily="34" charset="0"/>
                        </a:rPr>
                        <a:t> </a:t>
                      </a:r>
                      <a:r>
                        <a:rPr lang="en-US" sz="1600" kern="100" dirty="0" err="1">
                          <a:solidFill>
                            <a:schemeClr val="tx1"/>
                          </a:solidFill>
                          <a:effectLst/>
                          <a:latin typeface="Arial" panose="020B0604020202020204" pitchFamily="34" charset="0"/>
                          <a:cs typeface="Arial" panose="020B0604020202020204" pitchFamily="34" charset="0"/>
                        </a:rPr>
                        <a:t>барсан</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50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07326421"/>
                  </a:ext>
                </a:extLst>
              </a:tr>
              <a:tr h="578883">
                <a:tc>
                  <a:txBody>
                    <a:bodyPr/>
                    <a:lstStyle/>
                    <a:p>
                      <a:pPr marL="342900" lvl="0" indent="-342900">
                        <a:lnSpc>
                          <a:spcPct val="150000"/>
                        </a:lnSpc>
                        <a:spcAft>
                          <a:spcPts val="800"/>
                        </a:spcAft>
                        <a:buFont typeface="+mj-lt"/>
                        <a:buAutoNum type="arabicPeriod"/>
                      </a:pPr>
                      <a:r>
                        <a:rPr lang="en-US" sz="1600" kern="100">
                          <a:effectLst/>
                          <a:latin typeface="Arial" panose="020B0604020202020204" pitchFamily="34" charset="0"/>
                          <a:cs typeface="Arial" panose="020B0604020202020204" pitchFamily="34" charset="0"/>
                        </a:rPr>
                        <a:t> </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Aft>
                          <a:spcPts val="800"/>
                        </a:spcAft>
                        <a:buNone/>
                      </a:pPr>
                      <a:r>
                        <a:rPr lang="en-US" sz="1600" kern="100" dirty="0" err="1">
                          <a:solidFill>
                            <a:schemeClr val="tx1"/>
                          </a:solidFill>
                          <a:effectLst/>
                          <a:latin typeface="Arial" panose="020B0604020202020204" pitchFamily="34" charset="0"/>
                          <a:cs typeface="Arial" panose="020B0604020202020204" pitchFamily="34" charset="0"/>
                        </a:rPr>
                        <a:t>Санаатай</a:t>
                      </a:r>
                      <a:r>
                        <a:rPr lang="en-US" sz="1600" kern="100" dirty="0">
                          <a:solidFill>
                            <a:schemeClr val="tx1"/>
                          </a:solidFill>
                          <a:effectLst/>
                          <a:latin typeface="Arial" panose="020B0604020202020204" pitchFamily="34" charset="0"/>
                          <a:cs typeface="Arial" panose="020B0604020202020204" pitchFamily="34" charset="0"/>
                        </a:rPr>
                        <a:t> </a:t>
                      </a:r>
                      <a:r>
                        <a:rPr lang="en-US" sz="1600" kern="100" dirty="0" err="1">
                          <a:solidFill>
                            <a:schemeClr val="tx1"/>
                          </a:solidFill>
                          <a:effectLst/>
                          <a:latin typeface="Arial" panose="020B0604020202020204" pitchFamily="34" charset="0"/>
                          <a:cs typeface="Arial" panose="020B0604020202020204" pitchFamily="34" charset="0"/>
                        </a:rPr>
                        <a:t>гэмт</a:t>
                      </a:r>
                      <a:r>
                        <a:rPr lang="en-US" sz="1600" kern="100" dirty="0">
                          <a:solidFill>
                            <a:schemeClr val="tx1"/>
                          </a:solidFill>
                          <a:effectLst/>
                          <a:latin typeface="Arial" panose="020B0604020202020204" pitchFamily="34" charset="0"/>
                          <a:cs typeface="Arial" panose="020B0604020202020204" pitchFamily="34" charset="0"/>
                        </a:rPr>
                        <a:t> </a:t>
                      </a:r>
                      <a:r>
                        <a:rPr lang="en-US" sz="1600" kern="100" dirty="0" err="1">
                          <a:solidFill>
                            <a:schemeClr val="tx1"/>
                          </a:solidFill>
                          <a:effectLst/>
                          <a:latin typeface="Arial" panose="020B0604020202020204" pitchFamily="34" charset="0"/>
                          <a:cs typeface="Arial" panose="020B0604020202020204" pitchFamily="34" charset="0"/>
                        </a:rPr>
                        <a:t>хэрэг</a:t>
                      </a:r>
                      <a:r>
                        <a:rPr lang="en-US" sz="1600" kern="100" dirty="0">
                          <a:solidFill>
                            <a:schemeClr val="tx1"/>
                          </a:solidFill>
                          <a:effectLst/>
                          <a:latin typeface="Arial" panose="020B0604020202020204" pitchFamily="34" charset="0"/>
                          <a:cs typeface="Arial" panose="020B0604020202020204" pitchFamily="34" charset="0"/>
                        </a:rPr>
                        <a:t> </a:t>
                      </a:r>
                      <a:r>
                        <a:rPr lang="en-US" sz="1600" kern="100" dirty="0" err="1">
                          <a:solidFill>
                            <a:schemeClr val="tx1"/>
                          </a:solidFill>
                          <a:effectLst/>
                          <a:latin typeface="Arial" panose="020B0604020202020204" pitchFamily="34" charset="0"/>
                          <a:cs typeface="Arial" panose="020B0604020202020204" pitchFamily="34" charset="0"/>
                        </a:rPr>
                        <a:t>үйлдсэн</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50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13984500"/>
                  </a:ext>
                </a:extLst>
              </a:tr>
              <a:tr h="578883">
                <a:tc>
                  <a:txBody>
                    <a:bodyPr/>
                    <a:lstStyle/>
                    <a:p>
                      <a:pPr marL="342900" lvl="0" indent="-342900">
                        <a:lnSpc>
                          <a:spcPct val="150000"/>
                        </a:lnSpc>
                        <a:spcAft>
                          <a:spcPts val="800"/>
                        </a:spcAft>
                        <a:buFont typeface="+mj-lt"/>
                        <a:buAutoNum type="arabicPeriod"/>
                      </a:pPr>
                      <a:r>
                        <a:rPr lang="en-US" sz="1600" kern="100">
                          <a:effectLst/>
                          <a:latin typeface="Arial" panose="020B0604020202020204" pitchFamily="34" charset="0"/>
                          <a:cs typeface="Arial" panose="020B0604020202020204" pitchFamily="34" charset="0"/>
                        </a:rPr>
                        <a:t> </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Aft>
                          <a:spcPts val="800"/>
                        </a:spcAft>
                        <a:buNone/>
                      </a:pPr>
                      <a:r>
                        <a:rPr lang="en-US" sz="1600" kern="100" dirty="0" err="1">
                          <a:solidFill>
                            <a:schemeClr val="tx1"/>
                          </a:solidFill>
                          <a:effectLst/>
                          <a:latin typeface="Arial" panose="020B0604020202020204" pitchFamily="34" charset="0"/>
                          <a:cs typeface="Arial" panose="020B0604020202020204" pitchFamily="34" charset="0"/>
                        </a:rPr>
                        <a:t>Татвар</a:t>
                      </a:r>
                      <a:r>
                        <a:rPr lang="en-US" sz="1600" kern="100" dirty="0">
                          <a:solidFill>
                            <a:schemeClr val="tx1"/>
                          </a:solidFill>
                          <a:effectLst/>
                          <a:latin typeface="Arial" panose="020B0604020202020204" pitchFamily="34" charset="0"/>
                          <a:cs typeface="Arial" panose="020B0604020202020204" pitchFamily="34" charset="0"/>
                        </a:rPr>
                        <a:t> </a:t>
                      </a:r>
                      <a:r>
                        <a:rPr lang="en-US" sz="1600" kern="100" dirty="0" err="1">
                          <a:solidFill>
                            <a:schemeClr val="tx1"/>
                          </a:solidFill>
                          <a:effectLst/>
                          <a:latin typeface="Arial" panose="020B0604020202020204" pitchFamily="34" charset="0"/>
                          <a:cs typeface="Arial" panose="020B0604020202020204" pitchFamily="34" charset="0"/>
                        </a:rPr>
                        <a:t>төлөөгүй</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50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69771416"/>
                  </a:ext>
                </a:extLst>
              </a:tr>
              <a:tr h="578883">
                <a:tc>
                  <a:txBody>
                    <a:bodyPr/>
                    <a:lstStyle/>
                    <a:p>
                      <a:pPr marL="342900" lvl="0" indent="-342900">
                        <a:lnSpc>
                          <a:spcPct val="150000"/>
                        </a:lnSpc>
                        <a:spcAft>
                          <a:spcPts val="800"/>
                        </a:spcAft>
                        <a:buFont typeface="+mj-lt"/>
                        <a:buAutoNum type="arabicPeriod"/>
                      </a:pPr>
                      <a:r>
                        <a:rPr lang="en-US" sz="1600" kern="100">
                          <a:effectLst/>
                          <a:latin typeface="Arial" panose="020B0604020202020204" pitchFamily="34" charset="0"/>
                          <a:cs typeface="Arial" panose="020B0604020202020204" pitchFamily="34" charset="0"/>
                        </a:rPr>
                        <a:t> </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Aft>
                          <a:spcPts val="800"/>
                        </a:spcAft>
                        <a:buNone/>
                      </a:pPr>
                      <a:r>
                        <a:rPr lang="en-US" sz="1600" kern="100" dirty="0" err="1">
                          <a:solidFill>
                            <a:schemeClr val="tx1"/>
                          </a:solidFill>
                          <a:effectLst/>
                          <a:latin typeface="Arial" panose="020B0604020202020204" pitchFamily="34" charset="0"/>
                          <a:cs typeface="Arial" panose="020B0604020202020204" pitchFamily="34" charset="0"/>
                        </a:rPr>
                        <a:t>Өөрийн</a:t>
                      </a:r>
                      <a:r>
                        <a:rPr lang="en-US" sz="1600" kern="100" dirty="0">
                          <a:solidFill>
                            <a:schemeClr val="tx1"/>
                          </a:solidFill>
                          <a:effectLst/>
                          <a:latin typeface="Arial" panose="020B0604020202020204" pitchFamily="34" charset="0"/>
                          <a:cs typeface="Arial" panose="020B0604020202020204" pitchFamily="34" charset="0"/>
                        </a:rPr>
                        <a:t> </a:t>
                      </a:r>
                      <a:r>
                        <a:rPr lang="en-US" sz="1600" kern="100" dirty="0" err="1">
                          <a:solidFill>
                            <a:schemeClr val="tx1"/>
                          </a:solidFill>
                          <a:effectLst/>
                          <a:latin typeface="Arial" panose="020B0604020202020204" pitchFamily="34" charset="0"/>
                          <a:cs typeface="Arial" panose="020B0604020202020204" pitchFamily="34" charset="0"/>
                        </a:rPr>
                        <a:t>хүсэлтээр</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50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2</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75022374"/>
                  </a:ext>
                </a:extLst>
              </a:tr>
              <a:tr h="578883">
                <a:tc gridSpan="2">
                  <a:txBody>
                    <a:bodyPr/>
                    <a:lstStyle/>
                    <a:p>
                      <a:pPr algn="ctr">
                        <a:lnSpc>
                          <a:spcPct val="150000"/>
                        </a:lnSpc>
                        <a:spcAft>
                          <a:spcPts val="800"/>
                        </a:spcAft>
                        <a:buNone/>
                      </a:pPr>
                      <a:r>
                        <a:rPr lang="en-US" sz="1600" kern="100">
                          <a:effectLst/>
                          <a:latin typeface="Arial" panose="020B0604020202020204" pitchFamily="34" charset="0"/>
                          <a:cs typeface="Arial" panose="020B0604020202020204" pitchFamily="34" charset="0"/>
                        </a:rPr>
                        <a:t>Нийт</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a:txBody>
                    <a:bodyPr/>
                    <a:lstStyle/>
                    <a:p>
                      <a:pPr algn="ctr">
                        <a:lnSpc>
                          <a:spcPct val="150000"/>
                        </a:lnSpc>
                        <a:spcAft>
                          <a:spcPts val="800"/>
                        </a:spcAft>
                        <a:buNone/>
                      </a:pPr>
                      <a:r>
                        <a:rPr lang="mn-MN" sz="1600" b="1" kern="100" dirty="0">
                          <a:effectLst/>
                          <a:latin typeface="Arial" panose="020B0604020202020204" pitchFamily="34" charset="0"/>
                          <a:ea typeface="Calibri" panose="020F0502020204030204" pitchFamily="34" charset="0"/>
                          <a:cs typeface="Arial" panose="020B0604020202020204" pitchFamily="34" charset="0"/>
                        </a:rPr>
                        <a:t>2</a:t>
                      </a:r>
                      <a:endParaRPr lang="en-US" sz="1600" b="1"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92548026"/>
                  </a:ext>
                </a:extLst>
              </a:tr>
            </a:tbl>
          </a:graphicData>
        </a:graphic>
      </p:graphicFrame>
      <p:sp>
        <p:nvSpPr>
          <p:cNvPr id="5" name="TextBox 4">
            <a:extLst>
              <a:ext uri="{FF2B5EF4-FFF2-40B4-BE49-F238E27FC236}">
                <a16:creationId xmlns:a16="http://schemas.microsoft.com/office/drawing/2014/main" id="{C572688B-FAAA-3306-03F7-B5EB752F1A05}"/>
              </a:ext>
            </a:extLst>
          </p:cNvPr>
          <p:cNvSpPr txBox="1"/>
          <p:nvPr/>
        </p:nvSpPr>
        <p:spPr>
          <a:xfrm>
            <a:off x="1550020" y="1416205"/>
            <a:ext cx="8887521" cy="584775"/>
          </a:xfrm>
          <a:prstGeom prst="rect">
            <a:avLst/>
          </a:prstGeom>
          <a:noFill/>
        </p:spPr>
        <p:txBody>
          <a:bodyPr wrap="square" rtlCol="0">
            <a:spAutoFit/>
          </a:bodyPr>
          <a:lstStyle/>
          <a:p>
            <a:pPr algn="ctr"/>
            <a:r>
              <a:rPr lang="en-US" sz="1600" b="1" dirty="0" err="1">
                <a:latin typeface="Arial" panose="020B0604020202020204" pitchFamily="34" charset="0"/>
                <a:cs typeface="Arial" panose="020B0604020202020204" pitchFamily="34" charset="0"/>
              </a:rPr>
              <a:t>Хуульчийн</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мэргэжлийн</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үйл</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ажиллагаа</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эрхлэх</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зөвшөөрлийг</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хүчингүй</a:t>
            </a:r>
            <a:r>
              <a:rPr lang="en-US" sz="1600" b="1" dirty="0">
                <a:latin typeface="Arial" panose="020B0604020202020204" pitchFamily="34" charset="0"/>
                <a:cs typeface="Arial" panose="020B0604020202020204" pitchFamily="34" charset="0"/>
              </a:rPr>
              <a:t> </a:t>
            </a:r>
            <a:endParaRPr lang="mn-MN" sz="1600" b="1" dirty="0">
              <a:latin typeface="Arial" panose="020B0604020202020204" pitchFamily="34" charset="0"/>
              <a:cs typeface="Arial" panose="020B0604020202020204" pitchFamily="34" charset="0"/>
            </a:endParaRPr>
          </a:p>
          <a:p>
            <a:pPr algn="ctr"/>
            <a:r>
              <a:rPr lang="en-US" sz="1600" b="1" dirty="0" err="1">
                <a:latin typeface="Arial" panose="020B0604020202020204" pitchFamily="34" charset="0"/>
                <a:cs typeface="Arial" panose="020B0604020202020204" pitchFamily="34" charset="0"/>
              </a:rPr>
              <a:t>болгосон</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тухай</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мэдээлэл</a:t>
            </a:r>
            <a:r>
              <a:rPr lang="mn-MN" sz="1600" b="1"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511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92EEC7-8DBF-3D5E-C4AE-7A1F3E1B74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7771C3-AB13-47CE-B8DF-E4A2C96A222A}"/>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graphicFrame>
        <p:nvGraphicFramePr>
          <p:cNvPr id="2" name="Table 1">
            <a:extLst>
              <a:ext uri="{FF2B5EF4-FFF2-40B4-BE49-F238E27FC236}">
                <a16:creationId xmlns:a16="http://schemas.microsoft.com/office/drawing/2014/main" id="{E73BB0AA-8783-BAC9-06C1-27BF1F1B2536}"/>
              </a:ext>
            </a:extLst>
          </p:cNvPr>
          <p:cNvGraphicFramePr>
            <a:graphicFrameLocks noGrp="1"/>
          </p:cNvGraphicFramePr>
          <p:nvPr>
            <p:extLst>
              <p:ext uri="{D42A27DB-BD31-4B8C-83A1-F6EECF244321}">
                <p14:modId xmlns:p14="http://schemas.microsoft.com/office/powerpoint/2010/main" val="1343932854"/>
              </p:ext>
            </p:extLst>
          </p:nvPr>
        </p:nvGraphicFramePr>
        <p:xfrm>
          <a:off x="1449659" y="2497875"/>
          <a:ext cx="7434464" cy="1860068"/>
        </p:xfrm>
        <a:graphic>
          <a:graphicData uri="http://schemas.openxmlformats.org/drawingml/2006/table">
            <a:tbl>
              <a:tblPr firstRow="1" firstCol="1" bandRow="1">
                <a:tableStyleId>{5C22544A-7EE6-4342-B048-85BDC9FD1C3A}</a:tableStyleId>
              </a:tblPr>
              <a:tblGrid>
                <a:gridCol w="591019">
                  <a:extLst>
                    <a:ext uri="{9D8B030D-6E8A-4147-A177-3AD203B41FA5}">
                      <a16:colId xmlns:a16="http://schemas.microsoft.com/office/drawing/2014/main" val="3681225503"/>
                    </a:ext>
                  </a:extLst>
                </a:gridCol>
                <a:gridCol w="5654057">
                  <a:extLst>
                    <a:ext uri="{9D8B030D-6E8A-4147-A177-3AD203B41FA5}">
                      <a16:colId xmlns:a16="http://schemas.microsoft.com/office/drawing/2014/main" val="3638658183"/>
                    </a:ext>
                  </a:extLst>
                </a:gridCol>
                <a:gridCol w="1189388">
                  <a:extLst>
                    <a:ext uri="{9D8B030D-6E8A-4147-A177-3AD203B41FA5}">
                      <a16:colId xmlns:a16="http://schemas.microsoft.com/office/drawing/2014/main" val="3911892921"/>
                    </a:ext>
                  </a:extLst>
                </a:gridCol>
              </a:tblGrid>
              <a:tr h="1204330">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д/д</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US" sz="1600" kern="100" dirty="0" err="1">
                          <a:effectLst/>
                          <a:latin typeface="Arial" panose="020B0604020202020204" pitchFamily="34" charset="0"/>
                          <a:cs typeface="Arial" panose="020B0604020202020204" pitchFamily="34" charset="0"/>
                        </a:rPr>
                        <a:t>Гишүүний</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татварын</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хөнгөлөлт</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чөлөөлөлт</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US" sz="1600" kern="100" dirty="0">
                          <a:effectLst/>
                          <a:latin typeface="Arial" panose="020B0604020202020204" pitchFamily="34" charset="0"/>
                          <a:cs typeface="Arial" panose="020B0604020202020204" pitchFamily="34" charset="0"/>
                        </a:rPr>
                        <a:t>202</a:t>
                      </a:r>
                      <a:r>
                        <a:rPr lang="mn-MN" sz="1600" kern="100" dirty="0">
                          <a:effectLst/>
                          <a:latin typeface="Arial" panose="020B0604020202020204" pitchFamily="34" charset="0"/>
                          <a:cs typeface="Arial" panose="020B0604020202020204" pitchFamily="34" charset="0"/>
                        </a:rPr>
                        <a:t>6</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он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37094991"/>
                  </a:ext>
                </a:extLst>
              </a:tr>
              <a:tr h="655738">
                <a:tc>
                  <a:txBody>
                    <a:bodyPr/>
                    <a:lstStyle/>
                    <a:p>
                      <a:pPr marL="342900" lvl="0" indent="-342900" algn="ctr">
                        <a:lnSpc>
                          <a:spcPct val="115000"/>
                        </a:lnSpc>
                        <a:spcAft>
                          <a:spcPts val="800"/>
                        </a:spcAft>
                        <a:buFont typeface="+mj-lt"/>
                        <a:buAutoNum type="arabicPeriod"/>
                      </a:pPr>
                      <a:r>
                        <a:rPr lang="en-US" sz="1600" kern="100">
                          <a:effectLst/>
                          <a:latin typeface="Arial" panose="020B0604020202020204" pitchFamily="34" charset="0"/>
                          <a:cs typeface="Arial" panose="020B0604020202020204" pitchFamily="34" charset="0"/>
                        </a:rPr>
                        <a:t> </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buNone/>
                      </a:pPr>
                      <a:r>
                        <a:rPr lang="en-US" sz="1600" kern="100" dirty="0" err="1">
                          <a:effectLst/>
                          <a:latin typeface="Arial" panose="020B0604020202020204" pitchFamily="34" charset="0"/>
                          <a:cs typeface="Arial" panose="020B0604020202020204" pitchFamily="34" charset="0"/>
                        </a:rPr>
                        <a:t>Татварыг</a:t>
                      </a:r>
                      <a:r>
                        <a:rPr lang="en-US" sz="1600" kern="100" dirty="0">
                          <a:effectLst/>
                          <a:latin typeface="Arial" panose="020B0604020202020204" pitchFamily="34" charset="0"/>
                          <a:cs typeface="Arial" panose="020B0604020202020204" pitchFamily="34" charset="0"/>
                        </a:rPr>
                        <a:t> 50 </a:t>
                      </a:r>
                      <a:r>
                        <a:rPr lang="en-US" sz="1600" kern="100" dirty="0" err="1">
                          <a:effectLst/>
                          <a:latin typeface="Arial" panose="020B0604020202020204" pitchFamily="34" charset="0"/>
                          <a:cs typeface="Arial" panose="020B0604020202020204" pitchFamily="34" charset="0"/>
                        </a:rPr>
                        <a:t>хувиар</a:t>
                      </a:r>
                      <a:r>
                        <a:rPr lang="en-US" sz="1600" kern="100" dirty="0">
                          <a:effectLst/>
                          <a:latin typeface="Arial" panose="020B0604020202020204" pitchFamily="34" charset="0"/>
                          <a:cs typeface="Arial" panose="020B0604020202020204" pitchFamily="34" charset="0"/>
                        </a:rPr>
                        <a:t> </a:t>
                      </a:r>
                      <a:r>
                        <a:rPr lang="en-US" sz="1600" kern="100" dirty="0" err="1">
                          <a:effectLst/>
                          <a:latin typeface="Arial" panose="020B0604020202020204" pitchFamily="34" charset="0"/>
                          <a:cs typeface="Arial" panose="020B0604020202020204" pitchFamily="34" charset="0"/>
                        </a:rPr>
                        <a:t>хөнгөлөх</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2</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84819174"/>
                  </a:ext>
                </a:extLst>
              </a:tr>
            </a:tbl>
          </a:graphicData>
        </a:graphic>
      </p:graphicFrame>
      <p:sp>
        <p:nvSpPr>
          <p:cNvPr id="5" name="TextBox 4">
            <a:extLst>
              <a:ext uri="{FF2B5EF4-FFF2-40B4-BE49-F238E27FC236}">
                <a16:creationId xmlns:a16="http://schemas.microsoft.com/office/drawing/2014/main" id="{3B8D539F-34A6-FE5B-F006-9875F33F0286}"/>
              </a:ext>
            </a:extLst>
          </p:cNvPr>
          <p:cNvSpPr txBox="1"/>
          <p:nvPr/>
        </p:nvSpPr>
        <p:spPr>
          <a:xfrm>
            <a:off x="1784195" y="1750741"/>
            <a:ext cx="9446513" cy="369332"/>
          </a:xfrm>
          <a:prstGeom prst="rect">
            <a:avLst/>
          </a:prstGeom>
          <a:noFill/>
        </p:spPr>
        <p:txBody>
          <a:bodyPr wrap="square" rtlCol="0">
            <a:spAutoFit/>
          </a:bodyPr>
          <a:lstStyle/>
          <a:p>
            <a:pPr algn="ctr"/>
            <a:r>
              <a:rPr lang="en-US" b="1" dirty="0" err="1"/>
              <a:t>Гишүүний</a:t>
            </a:r>
            <a:r>
              <a:rPr lang="en-US" b="1" dirty="0"/>
              <a:t> </a:t>
            </a:r>
            <a:r>
              <a:rPr lang="en-US" b="1" dirty="0" err="1"/>
              <a:t>татварын</a:t>
            </a:r>
            <a:r>
              <a:rPr lang="en-US" b="1" dirty="0"/>
              <a:t> </a:t>
            </a:r>
            <a:r>
              <a:rPr lang="en-US" b="1" dirty="0" err="1"/>
              <a:t>хөнгөлөлт</a:t>
            </a:r>
            <a:r>
              <a:rPr lang="en-US" b="1" dirty="0"/>
              <a:t>, </a:t>
            </a:r>
            <a:r>
              <a:rPr lang="en-US" b="1" dirty="0" err="1"/>
              <a:t>чөлөөлөлт</a:t>
            </a:r>
            <a:endParaRPr lang="en-US" dirty="0"/>
          </a:p>
        </p:txBody>
      </p:sp>
    </p:spTree>
    <p:extLst>
      <p:ext uri="{BB962C8B-B14F-4D97-AF65-F5344CB8AC3E}">
        <p14:creationId xmlns:p14="http://schemas.microsoft.com/office/powerpoint/2010/main" val="2147472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54DD20-8289-4958-2EB9-65DAEEF731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45C92E-7F0A-A42E-1707-301A68DA7B31}"/>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5" name="TextBox 4">
            <a:extLst>
              <a:ext uri="{FF2B5EF4-FFF2-40B4-BE49-F238E27FC236}">
                <a16:creationId xmlns:a16="http://schemas.microsoft.com/office/drawing/2014/main" id="{C81A119D-4766-61E4-3EF7-6B39BFCFCB1F}"/>
              </a:ext>
            </a:extLst>
          </p:cNvPr>
          <p:cNvSpPr txBox="1"/>
          <p:nvPr/>
        </p:nvSpPr>
        <p:spPr>
          <a:xfrm>
            <a:off x="1098395" y="1670731"/>
            <a:ext cx="9446513" cy="369332"/>
          </a:xfrm>
          <a:prstGeom prst="rect">
            <a:avLst/>
          </a:prstGeom>
          <a:noFill/>
        </p:spPr>
        <p:txBody>
          <a:bodyPr wrap="square" rtlCol="0">
            <a:spAutoFit/>
          </a:bodyPr>
          <a:lstStyle/>
          <a:p>
            <a:pPr algn="ctr"/>
            <a:r>
              <a:rPr lang="mn-MN" b="1" dirty="0">
                <a:latin typeface="Arial" panose="020B0604020202020204" pitchFamily="34" charset="0"/>
                <a:cs typeface="Arial" panose="020B0604020202020204" pitchFamily="34" charset="0"/>
              </a:rPr>
              <a:t>Боловсруулсан баримт бичиг</a:t>
            </a: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452E17E4-C8D1-D30A-4D27-2A34E5578325}"/>
              </a:ext>
            </a:extLst>
          </p:cNvPr>
          <p:cNvGraphicFramePr>
            <a:graphicFrameLocks noGrp="1"/>
          </p:cNvGraphicFramePr>
          <p:nvPr>
            <p:extLst>
              <p:ext uri="{D42A27DB-BD31-4B8C-83A1-F6EECF244321}">
                <p14:modId xmlns:p14="http://schemas.microsoft.com/office/powerpoint/2010/main" val="3023224424"/>
              </p:ext>
            </p:extLst>
          </p:nvPr>
        </p:nvGraphicFramePr>
        <p:xfrm>
          <a:off x="1954530" y="2366010"/>
          <a:ext cx="6319675" cy="3008877"/>
        </p:xfrm>
        <a:graphic>
          <a:graphicData uri="http://schemas.openxmlformats.org/drawingml/2006/table">
            <a:tbl>
              <a:tblPr firstRow="1" firstCol="1" bandRow="1">
                <a:tableStyleId>{5C22544A-7EE6-4342-B048-85BDC9FD1C3A}</a:tableStyleId>
              </a:tblPr>
              <a:tblGrid>
                <a:gridCol w="612702">
                  <a:extLst>
                    <a:ext uri="{9D8B030D-6E8A-4147-A177-3AD203B41FA5}">
                      <a16:colId xmlns:a16="http://schemas.microsoft.com/office/drawing/2014/main" val="2189805456"/>
                    </a:ext>
                  </a:extLst>
                </a:gridCol>
                <a:gridCol w="4335373">
                  <a:extLst>
                    <a:ext uri="{9D8B030D-6E8A-4147-A177-3AD203B41FA5}">
                      <a16:colId xmlns:a16="http://schemas.microsoft.com/office/drawing/2014/main" val="1737124052"/>
                    </a:ext>
                  </a:extLst>
                </a:gridCol>
                <a:gridCol w="1371600">
                  <a:extLst>
                    <a:ext uri="{9D8B030D-6E8A-4147-A177-3AD203B41FA5}">
                      <a16:colId xmlns:a16="http://schemas.microsoft.com/office/drawing/2014/main" val="467261838"/>
                    </a:ext>
                  </a:extLst>
                </a:gridCol>
              </a:tblGrid>
              <a:tr h="1151016">
                <a:tc>
                  <a:txBody>
                    <a:bodyPr/>
                    <a:lstStyle/>
                    <a:p>
                      <a:pPr>
                        <a:lnSpc>
                          <a:spcPct val="115000"/>
                        </a:lnSpc>
                        <a:spcAft>
                          <a:spcPts val="800"/>
                        </a:spcAft>
                        <a:buNone/>
                      </a:pP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Захирамжлалын баримт</a:t>
                      </a:r>
                      <a:endParaRPr lang="en-US" sz="1600" kern="100" dirty="0">
                        <a:effectLst/>
                        <a:latin typeface="Arial" panose="020B0604020202020204" pitchFamily="34" charset="0"/>
                        <a:cs typeface="Arial" panose="020B0604020202020204" pitchFamily="34" charset="0"/>
                      </a:endParaRPr>
                    </a:p>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бичгийн төрөл</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2026</a:t>
                      </a:r>
                      <a:r>
                        <a:rPr lang="en-US" sz="1600" kern="100" dirty="0">
                          <a:effectLst/>
                          <a:latin typeface="Arial" panose="020B0604020202020204" pitchFamily="34" charset="0"/>
                          <a:cs typeface="Arial" panose="020B0604020202020204" pitchFamily="34" charset="0"/>
                        </a:rPr>
                        <a:t> </a:t>
                      </a:r>
                      <a:r>
                        <a:rPr lang="mn-MN" sz="1600" kern="100" dirty="0">
                          <a:effectLst/>
                          <a:latin typeface="Arial" panose="020B0604020202020204" pitchFamily="34" charset="0"/>
                          <a:cs typeface="Arial" panose="020B0604020202020204" pitchFamily="34" charset="0"/>
                        </a:rPr>
                        <a:t>он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83275856"/>
                  </a:ext>
                </a:extLst>
              </a:tr>
              <a:tr h="442153">
                <a:tc>
                  <a:txBody>
                    <a:bodyPr/>
                    <a:lstStyle/>
                    <a:p>
                      <a:pPr marL="342900" lvl="0" indent="-342900">
                        <a:lnSpc>
                          <a:spcPct val="115000"/>
                        </a:lnSpc>
                        <a:spcAft>
                          <a:spcPts val="800"/>
                        </a:spcAft>
                        <a:buFont typeface="+mj-lt"/>
                        <a:buAutoNum type="arabicPeriod"/>
                      </a:pPr>
                      <a:r>
                        <a:rPr lang="mn-MN" sz="1600" kern="100">
                          <a:effectLst/>
                          <a:latin typeface="Arial" panose="020B0604020202020204" pitchFamily="34" charset="0"/>
                          <a:cs typeface="Arial" panose="020B0604020202020204" pitchFamily="34" charset="0"/>
                        </a:rPr>
                        <a:t> </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buNone/>
                      </a:pPr>
                      <a:r>
                        <a:rPr lang="mn-MN" sz="1600" kern="100" dirty="0">
                          <a:effectLst/>
                          <a:latin typeface="Arial" panose="020B0604020202020204" pitchFamily="34" charset="0"/>
                          <a:cs typeface="Arial" panose="020B0604020202020204" pitchFamily="34" charset="0"/>
                        </a:rPr>
                        <a:t>Ерөнхийлөгчийн тушаал</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90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9987040"/>
                  </a:ext>
                </a:extLst>
              </a:tr>
              <a:tr h="609122">
                <a:tc>
                  <a:txBody>
                    <a:bodyPr/>
                    <a:lstStyle/>
                    <a:p>
                      <a:pPr marL="0" lvl="0" indent="0">
                        <a:lnSpc>
                          <a:spcPct val="115000"/>
                        </a:lnSpc>
                        <a:spcAft>
                          <a:spcPts val="800"/>
                        </a:spcAft>
                        <a:buFont typeface="+mj-lt"/>
                        <a:buNone/>
                      </a:pPr>
                      <a:r>
                        <a:rPr lang="mn-MN" sz="1600" kern="100" dirty="0">
                          <a:effectLst/>
                          <a:latin typeface="Arial" panose="020B0604020202020204" pitchFamily="34" charset="0"/>
                          <a:cs typeface="Arial" panose="020B0604020202020204" pitchFamily="34" charset="0"/>
                        </a:rPr>
                        <a:t>2. </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buNone/>
                      </a:pPr>
                      <a:r>
                        <a:rPr lang="mn-MN" sz="1600" kern="100" dirty="0">
                          <a:effectLst/>
                          <a:latin typeface="Arial" panose="020B0604020202020204" pitchFamily="34" charset="0"/>
                          <a:cs typeface="Arial" panose="020B0604020202020204" pitchFamily="34" charset="0"/>
                        </a:rPr>
                        <a:t>Тамгын газрын даргын “А” тушаал</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15</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36114705"/>
                  </a:ext>
                </a:extLst>
              </a:tr>
              <a:tr h="403293">
                <a:tc>
                  <a:txBody>
                    <a:bodyPr/>
                    <a:lstStyle/>
                    <a:p>
                      <a:pPr marL="0" lvl="0" indent="0">
                        <a:lnSpc>
                          <a:spcPct val="115000"/>
                        </a:lnSpc>
                        <a:spcAft>
                          <a:spcPts val="800"/>
                        </a:spcAft>
                        <a:buFont typeface="+mj-lt"/>
                        <a:buNone/>
                      </a:pPr>
                      <a:r>
                        <a:rPr lang="mn-MN" sz="1600" kern="100" dirty="0">
                          <a:effectLst/>
                          <a:latin typeface="Arial" panose="020B0604020202020204" pitchFamily="34" charset="0"/>
                          <a:cs typeface="Arial" panose="020B0604020202020204" pitchFamily="34" charset="0"/>
                        </a:rPr>
                        <a:t>3. </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mn-MN" sz="1600" kern="100" dirty="0">
                          <a:effectLst/>
                          <a:latin typeface="Arial" panose="020B0604020202020204" pitchFamily="34" charset="0"/>
                          <a:cs typeface="Arial" panose="020B0604020202020204" pitchFamily="34" charset="0"/>
                        </a:rPr>
                        <a:t>Тамгын газрын даргын “Б” тушаал</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20</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889912"/>
                  </a:ext>
                </a:extLst>
              </a:tr>
              <a:tr h="403293">
                <a:tc>
                  <a:txBody>
                    <a:bodyPr/>
                    <a:lstStyle/>
                    <a:p>
                      <a:pPr marL="0" lvl="0" indent="0">
                        <a:lnSpc>
                          <a:spcPct val="115000"/>
                        </a:lnSpc>
                        <a:spcAft>
                          <a:spcPts val="800"/>
                        </a:spcAft>
                        <a:buFont typeface="+mj-l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4.</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Дүрэм, журам</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1</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73234049"/>
                  </a:ext>
                </a:extLst>
              </a:tr>
            </a:tbl>
          </a:graphicData>
        </a:graphic>
      </p:graphicFrame>
    </p:spTree>
    <p:extLst>
      <p:ext uri="{BB962C8B-B14F-4D97-AF65-F5344CB8AC3E}">
        <p14:creationId xmlns:p14="http://schemas.microsoft.com/office/powerpoint/2010/main" val="2065146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A94C5D-0E10-2E4D-0AD6-9EDA84E691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4FA79C-D020-9E79-889E-98698BCCC1CA}"/>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5" name="TextBox 4">
            <a:extLst>
              <a:ext uri="{FF2B5EF4-FFF2-40B4-BE49-F238E27FC236}">
                <a16:creationId xmlns:a16="http://schemas.microsoft.com/office/drawing/2014/main" id="{BEF97DD2-22F2-C405-45C4-AA4E4BD01EF9}"/>
              </a:ext>
            </a:extLst>
          </p:cNvPr>
          <p:cNvSpPr txBox="1"/>
          <p:nvPr/>
        </p:nvSpPr>
        <p:spPr>
          <a:xfrm>
            <a:off x="709775" y="1647871"/>
            <a:ext cx="9446513" cy="923330"/>
          </a:xfrm>
          <a:prstGeom prst="rect">
            <a:avLst/>
          </a:prstGeom>
          <a:noFill/>
        </p:spPr>
        <p:txBody>
          <a:bodyPr wrap="square" rtlCol="0">
            <a:spAutoFit/>
          </a:bodyPr>
          <a:lstStyle/>
          <a:p>
            <a:pPr algn="ctr"/>
            <a:r>
              <a:rPr lang="mn-MN" dirty="0">
                <a:latin typeface="Arial" panose="020B0604020202020204" pitchFamily="34" charset="0"/>
                <a:cs typeface="Arial" panose="020B0604020202020204" pitchFamily="34" charset="0"/>
              </a:rPr>
              <a:t>Байгууллага, иргэдийн өргөдөл, хүсэлтийг шийдвэрлэсэн байдал,</a:t>
            </a:r>
            <a:endParaRPr lang="en-US" dirty="0">
              <a:latin typeface="Arial" panose="020B0604020202020204" pitchFamily="34" charset="0"/>
              <a:cs typeface="Arial" panose="020B0604020202020204" pitchFamily="34" charset="0"/>
            </a:endParaRPr>
          </a:p>
          <a:p>
            <a:pPr algn="ctr"/>
            <a:r>
              <a:rPr lang="mn-MN" dirty="0">
                <a:latin typeface="Arial" panose="020B0604020202020204" pitchFamily="34" charset="0"/>
                <a:cs typeface="Arial" panose="020B0604020202020204" pitchFamily="34" charset="0"/>
              </a:rPr>
              <a:t>бичиг хэргийн эргэлтийн мэдээ</a:t>
            </a:r>
            <a:endParaRPr lang="en-US" dirty="0">
              <a:latin typeface="Arial" panose="020B0604020202020204" pitchFamily="34" charset="0"/>
              <a:cs typeface="Arial" panose="020B0604020202020204" pitchFamily="34" charset="0"/>
            </a:endParaRPr>
          </a:p>
          <a:p>
            <a:pPr algn="ctr"/>
            <a:endParaRPr lang="en-US" dirty="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3B5D131-12B1-74FF-DFB2-9AAADA6EE9CB}"/>
              </a:ext>
            </a:extLst>
          </p:cNvPr>
          <p:cNvGraphicFramePr>
            <a:graphicFrameLocks noGrp="1"/>
          </p:cNvGraphicFramePr>
          <p:nvPr>
            <p:extLst>
              <p:ext uri="{D42A27DB-BD31-4B8C-83A1-F6EECF244321}">
                <p14:modId xmlns:p14="http://schemas.microsoft.com/office/powerpoint/2010/main" val="1796493398"/>
              </p:ext>
            </p:extLst>
          </p:nvPr>
        </p:nvGraphicFramePr>
        <p:xfrm>
          <a:off x="1428749" y="2297431"/>
          <a:ext cx="9332177" cy="4639974"/>
        </p:xfrm>
        <a:graphic>
          <a:graphicData uri="http://schemas.openxmlformats.org/drawingml/2006/table">
            <a:tbl>
              <a:tblPr firstRow="1" firstCol="1" bandRow="1">
                <a:tableStyleId>{5C22544A-7EE6-4342-B048-85BDC9FD1C3A}</a:tableStyleId>
              </a:tblPr>
              <a:tblGrid>
                <a:gridCol w="996032">
                  <a:extLst>
                    <a:ext uri="{9D8B030D-6E8A-4147-A177-3AD203B41FA5}">
                      <a16:colId xmlns:a16="http://schemas.microsoft.com/office/drawing/2014/main" val="2098450765"/>
                    </a:ext>
                  </a:extLst>
                </a:gridCol>
                <a:gridCol w="5352809">
                  <a:extLst>
                    <a:ext uri="{9D8B030D-6E8A-4147-A177-3AD203B41FA5}">
                      <a16:colId xmlns:a16="http://schemas.microsoft.com/office/drawing/2014/main" val="3768863266"/>
                    </a:ext>
                  </a:extLst>
                </a:gridCol>
                <a:gridCol w="2983336">
                  <a:extLst>
                    <a:ext uri="{9D8B030D-6E8A-4147-A177-3AD203B41FA5}">
                      <a16:colId xmlns:a16="http://schemas.microsoft.com/office/drawing/2014/main" val="1751432067"/>
                    </a:ext>
                  </a:extLst>
                </a:gridCol>
              </a:tblGrid>
              <a:tr h="689374">
                <a:tc>
                  <a:txBody>
                    <a:bodyPr/>
                    <a:lstStyle/>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Баримт бичгийн нэр</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2026 он</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26853823"/>
                  </a:ext>
                </a:extLst>
              </a:tr>
              <a:tr h="350983">
                <a:tc rowSpan="3">
                  <a:txBody>
                    <a:bodyPr/>
                    <a:lstStyle/>
                    <a:p>
                      <a:pPr>
                        <a:lnSpc>
                          <a:spcPct val="115000"/>
                        </a:lnSpc>
                        <a:spcAft>
                          <a:spcPts val="800"/>
                        </a:spcAft>
                        <a:buNone/>
                      </a:pPr>
                      <a:r>
                        <a:rPr lang="mn-MN" sz="1600" kern="100">
                          <a:effectLst/>
                          <a:latin typeface="Arial" panose="020B0604020202020204" pitchFamily="34" charset="0"/>
                          <a:cs typeface="Arial" panose="020B0604020202020204" pitchFamily="34" charset="0"/>
                        </a:rPr>
                        <a:t>1.</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rowSpan="3">
                  <a:txBody>
                    <a:bodyPr/>
                    <a:lstStyle/>
                    <a:p>
                      <a:pPr algn="just">
                        <a:lnSpc>
                          <a:spcPct val="115000"/>
                        </a:lnSpc>
                        <a:spcAft>
                          <a:spcPts val="800"/>
                        </a:spcAft>
                        <a:buNone/>
                      </a:pPr>
                      <a:r>
                        <a:rPr lang="mn-MN" sz="1600" kern="100" dirty="0">
                          <a:effectLst/>
                          <a:latin typeface="Arial" panose="020B0604020202020204" pitchFamily="34" charset="0"/>
                          <a:cs typeface="Arial" panose="020B0604020202020204" pitchFamily="34" charset="0"/>
                        </a:rPr>
                        <a:t>Ирсэн бичиг </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b="1" kern="100" dirty="0">
                          <a:effectLst/>
                          <a:latin typeface="Arial" panose="020B0604020202020204" pitchFamily="34" charset="0"/>
                          <a:ea typeface="Calibri" panose="020F0502020204030204" pitchFamily="34" charset="0"/>
                          <a:cs typeface="Arial" panose="020B0604020202020204" pitchFamily="34" charset="0"/>
                        </a:rPr>
                        <a:t>370</a:t>
                      </a:r>
                      <a:endParaRPr lang="en-US" sz="1600" b="1"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28834201"/>
                  </a:ext>
                </a:extLst>
              </a:tr>
              <a:tr h="289081">
                <a:tc vMerge="1">
                  <a:txBody>
                    <a:bodyPr/>
                    <a:lstStyle/>
                    <a:p>
                      <a:endParaRPr lang="en-US"/>
                    </a:p>
                  </a:txBody>
                  <a:tcPr/>
                </a:tc>
                <a:tc vMerge="1">
                  <a:txBody>
                    <a:bodyPr/>
                    <a:lstStyle/>
                    <a:p>
                      <a:endParaRPr lang="en-US"/>
                    </a:p>
                  </a:txBody>
                  <a:tcPr/>
                </a:tc>
                <a:tc>
                  <a:txBody>
                    <a:bodyPr/>
                    <a:lstStyle/>
                    <a:p>
                      <a:pPr>
                        <a:lnSpc>
                          <a:spcPct val="115000"/>
                        </a:lnSpc>
                        <a:spcAft>
                          <a:spcPts val="800"/>
                        </a:spcAft>
                        <a:buNone/>
                      </a:pPr>
                      <a:r>
                        <a:rPr lang="mn-MN" sz="1600" kern="100" dirty="0">
                          <a:effectLst/>
                          <a:latin typeface="Arial" panose="020B0604020202020204" pitchFamily="34" charset="0"/>
                          <a:cs typeface="Arial" panose="020B0604020202020204" pitchFamily="34" charset="0"/>
                        </a:rPr>
                        <a:t>Хариутай 274</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10872096"/>
                  </a:ext>
                </a:extLst>
              </a:tr>
              <a:tr h="289081">
                <a:tc vMerge="1">
                  <a:txBody>
                    <a:bodyPr/>
                    <a:lstStyle/>
                    <a:p>
                      <a:endParaRPr lang="en-US"/>
                    </a:p>
                  </a:txBody>
                  <a:tcPr/>
                </a:tc>
                <a:tc vMerge="1">
                  <a:txBody>
                    <a:bodyPr/>
                    <a:lstStyle/>
                    <a:p>
                      <a:endParaRPr lang="en-US"/>
                    </a:p>
                  </a:txBody>
                  <a:tcPr/>
                </a:tc>
                <a:tc>
                  <a:txBody>
                    <a:bodyPr/>
                    <a:lstStyle/>
                    <a:p>
                      <a:pPr>
                        <a:lnSpc>
                          <a:spcPct val="115000"/>
                        </a:lnSpc>
                        <a:spcAft>
                          <a:spcPts val="800"/>
                        </a:spcAft>
                        <a:buNone/>
                      </a:pPr>
                      <a:r>
                        <a:rPr lang="mn-MN" sz="1600" kern="100" dirty="0">
                          <a:effectLst/>
                          <a:latin typeface="Arial" panose="020B0604020202020204" pitchFamily="34" charset="0"/>
                          <a:cs typeface="Arial" panose="020B0604020202020204" pitchFamily="34" charset="0"/>
                        </a:rPr>
                        <a:t>Хариугүй 96</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202747"/>
                  </a:ext>
                </a:extLst>
              </a:tr>
              <a:tr h="1298801">
                <a:tc>
                  <a:txBody>
                    <a:bodyPr/>
                    <a:lstStyle/>
                    <a:p>
                      <a:pPr>
                        <a:lnSpc>
                          <a:spcPct val="115000"/>
                        </a:lnSpc>
                        <a:spcAft>
                          <a:spcPts val="800"/>
                        </a:spcAft>
                        <a:buNone/>
                      </a:pPr>
                      <a:r>
                        <a:rPr lang="mn-MN" sz="1600" kern="100">
                          <a:effectLst/>
                          <a:latin typeface="Arial" panose="020B0604020202020204" pitchFamily="34" charset="0"/>
                          <a:cs typeface="Arial" panose="020B0604020202020204" pitchFamily="34" charset="0"/>
                        </a:rPr>
                        <a:t>2.</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800"/>
                        </a:spcAft>
                        <a:buNone/>
                      </a:pPr>
                      <a:r>
                        <a:rPr lang="mn-MN" sz="1600" kern="100" dirty="0">
                          <a:effectLst/>
                          <a:latin typeface="Arial" panose="020B0604020202020204" pitchFamily="34" charset="0"/>
                          <a:cs typeface="Arial" panose="020B0604020202020204" pitchFamily="34" charset="0"/>
                        </a:rPr>
                        <a:t>Өргөдөл хүсэлт</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15000"/>
                        </a:lnSpc>
                        <a:spcAft>
                          <a:spcPts val="800"/>
                        </a:spcAft>
                        <a:buNone/>
                      </a:pPr>
                      <a:r>
                        <a:rPr lang="mn-MN" sz="1600" b="1" kern="100" dirty="0">
                          <a:effectLst/>
                          <a:latin typeface="Arial" panose="020B0604020202020204" pitchFamily="34" charset="0"/>
                          <a:cs typeface="Arial" panose="020B0604020202020204" pitchFamily="34" charset="0"/>
                        </a:rPr>
                        <a:t>576</a:t>
                      </a:r>
                      <a:r>
                        <a:rPr lang="mn-MN" sz="1600" b="0" kern="100" dirty="0">
                          <a:effectLst/>
                          <a:latin typeface="Arial" panose="020B0604020202020204" pitchFamily="34" charset="0"/>
                          <a:cs typeface="Arial" panose="020B0604020202020204" pitchFamily="34" charset="0"/>
                        </a:rPr>
                        <a:t> хүлээн авч 471 шийдвэрлэж хариу өгсөн, 61 хугацаа хээрч шийдвэрлэсэн, 105 шийдвэрлэх шатанд байна.</a:t>
                      </a:r>
                      <a:endParaRPr lang="en-US" sz="16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50610554"/>
                  </a:ext>
                </a:extLst>
              </a:tr>
              <a:tr h="596166">
                <a:tc rowSpan="2">
                  <a:txBody>
                    <a:bodyPr/>
                    <a:lstStyle/>
                    <a:p>
                      <a:pPr>
                        <a:lnSpc>
                          <a:spcPct val="115000"/>
                        </a:lnSpc>
                        <a:spcAft>
                          <a:spcPts val="800"/>
                        </a:spcAft>
                        <a:buNone/>
                      </a:pPr>
                      <a:r>
                        <a:rPr lang="mn-MN" sz="1600" kern="100">
                          <a:effectLst/>
                          <a:latin typeface="Arial" panose="020B0604020202020204" pitchFamily="34" charset="0"/>
                          <a:cs typeface="Arial" panose="020B0604020202020204" pitchFamily="34" charset="0"/>
                        </a:rPr>
                        <a:t>3.</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800"/>
                        </a:spcAft>
                        <a:buNone/>
                      </a:pPr>
                      <a:r>
                        <a:rPr lang="mn-MN" sz="1600" kern="100" dirty="0">
                          <a:effectLst/>
                          <a:latin typeface="Arial" panose="020B0604020202020204" pitchFamily="34" charset="0"/>
                          <a:cs typeface="Arial" panose="020B0604020202020204" pitchFamily="34" charset="0"/>
                        </a:rPr>
                        <a:t>Холбоо, Тамгын газаас явуулсан бичиг</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523</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79246270"/>
                  </a:ext>
                </a:extLst>
              </a:tr>
              <a:tr h="289081">
                <a:tc vMerge="1">
                  <a:txBody>
                    <a:bodyPr/>
                    <a:lstStyle/>
                    <a:p>
                      <a:endParaRPr lang="en-US"/>
                    </a:p>
                  </a:txBody>
                  <a:tcPr/>
                </a:tc>
                <a:tc>
                  <a:txBody>
                    <a:bodyPr/>
                    <a:lstStyle/>
                    <a:p>
                      <a:pPr algn="just">
                        <a:lnSpc>
                          <a:spcPct val="115000"/>
                        </a:lnSpc>
                        <a:spcAft>
                          <a:spcPts val="800"/>
                        </a:spcAft>
                        <a:buNone/>
                      </a:pPr>
                      <a:r>
                        <a:rPr lang="mn-MN" sz="1600" kern="100" dirty="0">
                          <a:effectLst/>
                          <a:latin typeface="Arial" panose="020B0604020202020204" pitchFamily="34" charset="0"/>
                          <a:cs typeface="Arial" panose="020B0604020202020204" pitchFamily="34" charset="0"/>
                        </a:rPr>
                        <a:t>Хороодоос явуулсан бичиг</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ea typeface="Calibri" panose="020F0502020204030204" pitchFamily="34" charset="0"/>
                          <a:cs typeface="Arial" panose="020B0604020202020204" pitchFamily="34" charset="0"/>
                        </a:rPr>
                        <a:t>102</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0066177"/>
                  </a:ext>
                </a:extLst>
              </a:tr>
              <a:tr h="758004">
                <a:tc>
                  <a:txBody>
                    <a:bodyPr/>
                    <a:lstStyle/>
                    <a:p>
                      <a:pPr>
                        <a:lnSpc>
                          <a:spcPct val="115000"/>
                        </a:lnSpc>
                        <a:spcAft>
                          <a:spcPts val="800"/>
                        </a:spcAft>
                        <a:buNone/>
                      </a:pPr>
                      <a:r>
                        <a:rPr lang="mn-MN" sz="1600" kern="100">
                          <a:effectLst/>
                          <a:latin typeface="Arial" panose="020B0604020202020204" pitchFamily="34" charset="0"/>
                          <a:cs typeface="Arial" panose="020B0604020202020204" pitchFamily="34" charset="0"/>
                        </a:rPr>
                        <a:t>4.</a:t>
                      </a:r>
                      <a:endParaRPr lang="en-US" sz="16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kern="100" dirty="0">
                          <a:effectLst/>
                          <a:latin typeface="Arial" panose="020B0604020202020204" pitchFamily="34" charset="0"/>
                          <a:cs typeface="Arial" panose="020B0604020202020204" pitchFamily="34" charset="0"/>
                        </a:rPr>
                        <a:t>Явуулсан бичиг нийт</a:t>
                      </a:r>
                      <a:endParaRPr lang="en-US" sz="1600" kern="100" dirty="0">
                        <a:effectLst/>
                        <a:latin typeface="Arial" panose="020B0604020202020204" pitchFamily="34" charset="0"/>
                        <a:cs typeface="Arial" panose="020B0604020202020204" pitchFamily="34" charset="0"/>
                      </a:endParaRPr>
                    </a:p>
                    <a:p>
                      <a:pPr algn="just">
                        <a:lnSpc>
                          <a:spcPct val="115000"/>
                        </a:lnSpc>
                        <a:spcAft>
                          <a:spcPts val="800"/>
                        </a:spcAft>
                        <a:buNone/>
                      </a:pPr>
                      <a:r>
                        <a:rPr lang="mn-MN" sz="1600" kern="100" dirty="0">
                          <a:effectLst/>
                          <a:latin typeface="Arial" panose="020B0604020202020204" pitchFamily="34" charset="0"/>
                          <a:cs typeface="Arial" panose="020B0604020202020204" pitchFamily="34" charset="0"/>
                        </a:rPr>
                        <a:t> </a:t>
                      </a:r>
                      <a:endParaRPr lang="en-US" sz="16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buNone/>
                      </a:pPr>
                      <a:r>
                        <a:rPr lang="mn-MN" sz="1600" b="1" kern="100" dirty="0">
                          <a:effectLst/>
                          <a:latin typeface="Arial" panose="020B0604020202020204" pitchFamily="34" charset="0"/>
                          <a:ea typeface="Calibri" panose="020F0502020204030204" pitchFamily="34" charset="0"/>
                          <a:cs typeface="Arial" panose="020B0604020202020204" pitchFamily="34" charset="0"/>
                        </a:rPr>
                        <a:t>625</a:t>
                      </a:r>
                      <a:endParaRPr lang="en-US" sz="1600" b="1"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39246517"/>
                  </a:ext>
                </a:extLst>
              </a:tr>
            </a:tbl>
          </a:graphicData>
        </a:graphic>
      </p:graphicFrame>
    </p:spTree>
    <p:extLst>
      <p:ext uri="{BB962C8B-B14F-4D97-AF65-F5344CB8AC3E}">
        <p14:creationId xmlns:p14="http://schemas.microsoft.com/office/powerpoint/2010/main" val="1451694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ED599E-EAAB-09C5-A2D8-7684306DB6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A1596DE-EF28-3C33-D7D4-B992C289F660}"/>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5" name="TextBox 4">
            <a:extLst>
              <a:ext uri="{FF2B5EF4-FFF2-40B4-BE49-F238E27FC236}">
                <a16:creationId xmlns:a16="http://schemas.microsoft.com/office/drawing/2014/main" id="{5AAD598D-F648-B80A-58D1-981433DA4AEA}"/>
              </a:ext>
            </a:extLst>
          </p:cNvPr>
          <p:cNvSpPr txBox="1"/>
          <p:nvPr/>
        </p:nvSpPr>
        <p:spPr>
          <a:xfrm>
            <a:off x="802888" y="1204333"/>
            <a:ext cx="9353400" cy="646331"/>
          </a:xfrm>
          <a:prstGeom prst="rect">
            <a:avLst/>
          </a:prstGeom>
          <a:noFill/>
        </p:spPr>
        <p:txBody>
          <a:bodyPr wrap="square" rtlCol="0">
            <a:spAutoFit/>
          </a:bodyPr>
          <a:lstStyle/>
          <a:p>
            <a:pPr algn="ctr"/>
            <a:r>
              <a:rPr lang="mn-MN" dirty="0">
                <a:latin typeface="Arial" panose="020B0604020202020204" pitchFamily="34" charset="0"/>
                <a:cs typeface="Arial" panose="020B0604020202020204" pitchFamily="34" charset="0"/>
              </a:rPr>
              <a:t>Хамтын ажиллагаа, уулзалт, хэлэлцүүлэг, сургалт зохион байгуулах хүрээнд:</a:t>
            </a:r>
          </a:p>
          <a:p>
            <a:pPr algn="ct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2C096B62-382C-0233-3E34-3E032C1DD740}"/>
              </a:ext>
            </a:extLst>
          </p:cNvPr>
          <p:cNvGraphicFramePr>
            <a:graphicFrameLocks noGrp="1"/>
          </p:cNvGraphicFramePr>
          <p:nvPr>
            <p:extLst>
              <p:ext uri="{D42A27DB-BD31-4B8C-83A1-F6EECF244321}">
                <p14:modId xmlns:p14="http://schemas.microsoft.com/office/powerpoint/2010/main" val="1152352409"/>
              </p:ext>
            </p:extLst>
          </p:nvPr>
        </p:nvGraphicFramePr>
        <p:xfrm>
          <a:off x="961292" y="3860483"/>
          <a:ext cx="10959363" cy="2807947"/>
        </p:xfrm>
        <a:graphic>
          <a:graphicData uri="http://schemas.openxmlformats.org/drawingml/2006/table">
            <a:tbl>
              <a:tblPr firstRow="1" bandRow="1">
                <a:tableStyleId>{5C22544A-7EE6-4342-B048-85BDC9FD1C3A}</a:tableStyleId>
              </a:tblPr>
              <a:tblGrid>
                <a:gridCol w="629247">
                  <a:extLst>
                    <a:ext uri="{9D8B030D-6E8A-4147-A177-3AD203B41FA5}">
                      <a16:colId xmlns:a16="http://schemas.microsoft.com/office/drawing/2014/main" val="3068465220"/>
                    </a:ext>
                  </a:extLst>
                </a:gridCol>
                <a:gridCol w="8311286">
                  <a:extLst>
                    <a:ext uri="{9D8B030D-6E8A-4147-A177-3AD203B41FA5}">
                      <a16:colId xmlns:a16="http://schemas.microsoft.com/office/drawing/2014/main" val="3697589174"/>
                    </a:ext>
                  </a:extLst>
                </a:gridCol>
                <a:gridCol w="2018830">
                  <a:extLst>
                    <a:ext uri="{9D8B030D-6E8A-4147-A177-3AD203B41FA5}">
                      <a16:colId xmlns:a16="http://schemas.microsoft.com/office/drawing/2014/main" val="476178989"/>
                    </a:ext>
                  </a:extLst>
                </a:gridCol>
              </a:tblGrid>
              <a:tr h="376568">
                <a:tc>
                  <a:txBody>
                    <a:bodyPr/>
                    <a:lstStyle/>
                    <a:p>
                      <a:r>
                        <a:rPr lang="mn-MN" dirty="0">
                          <a:latin typeface="Arial" panose="020B0604020202020204" pitchFamily="34" charset="0"/>
                          <a:cs typeface="Arial" panose="020B0604020202020204" pitchFamily="34" charset="0"/>
                        </a:rPr>
                        <a:t>5.</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Өглөөний уулзалт /УБ хотод 11, орон нутагт 4/ </a:t>
                      </a:r>
                      <a:endParaRPr lang="en-US" dirty="0">
                        <a:latin typeface="Arial" panose="020B0604020202020204" pitchFamily="34" charset="0"/>
                        <a:cs typeface="Arial" panose="020B0604020202020204" pitchFamily="34" charset="0"/>
                      </a:endParaRPr>
                    </a:p>
                  </a:txBody>
                  <a:tcPr/>
                </a:tc>
                <a:tc>
                  <a:txBody>
                    <a:bodyPr/>
                    <a:lstStyle/>
                    <a:p>
                      <a:pPr algn="ctr"/>
                      <a:r>
                        <a:rPr lang="mn-MN" dirty="0">
                          <a:latin typeface="Arial" panose="020B0604020202020204" pitchFamily="34" charset="0"/>
                          <a:cs typeface="Arial" panose="020B0604020202020204" pitchFamily="34" charset="0"/>
                        </a:rPr>
                        <a:t>15</a:t>
                      </a:r>
                      <a:endParaRPr lang="en-US"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5263121"/>
                  </a:ext>
                </a:extLst>
              </a:tr>
              <a:tr h="376568">
                <a:tc>
                  <a:txBody>
                    <a:bodyPr/>
                    <a:lstStyle/>
                    <a:p>
                      <a:r>
                        <a:rPr lang="mn-MN" b="1" dirty="0">
                          <a:solidFill>
                            <a:schemeClr val="tx1"/>
                          </a:solidFill>
                          <a:latin typeface="Arial" panose="020B0604020202020204" pitchFamily="34" charset="0"/>
                          <a:cs typeface="Arial" panose="020B0604020202020204" pitchFamily="34" charset="0"/>
                        </a:rPr>
                        <a:t>6.</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pPr algn="just"/>
                      <a:r>
                        <a:rPr lang="mn-MN" dirty="0">
                          <a:solidFill>
                            <a:schemeClr val="tx1"/>
                          </a:solidFill>
                          <a:latin typeface="Arial" panose="020B0604020202020204" pitchFamily="34" charset="0"/>
                          <a:cs typeface="Arial" panose="020B0604020202020204" pitchFamily="34" charset="0"/>
                        </a:rPr>
                        <a:t>Зохион байгуулсан хэлэлцүүлэг </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lnSpc>
                          <a:spcPct val="115000"/>
                        </a:lnSpc>
                        <a:spcAft>
                          <a:spcPts val="800"/>
                        </a:spcAft>
                        <a:buNone/>
                      </a:pPr>
                      <a:r>
                        <a:rPr lang="mn-MN"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40 гаруй</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85432464"/>
                  </a:ext>
                </a:extLst>
              </a:tr>
              <a:tr h="552822">
                <a:tc>
                  <a:txBody>
                    <a:bodyPr/>
                    <a:lstStyle/>
                    <a:p>
                      <a:r>
                        <a:rPr lang="mn-MN" b="1" dirty="0">
                          <a:solidFill>
                            <a:schemeClr val="tx1"/>
                          </a:solidFill>
                          <a:latin typeface="Arial" panose="020B0604020202020204" pitchFamily="34" charset="0"/>
                          <a:cs typeface="Arial" panose="020B0604020202020204" pitchFamily="34" charset="0"/>
                        </a:rPr>
                        <a:t>7.</a:t>
                      </a:r>
                      <a:endParaRPr lang="en-US" b="1" dirty="0">
                        <a:solidFill>
                          <a:schemeClr val="tx1"/>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just"/>
                      <a:r>
                        <a:rPr lang="mn-MN" dirty="0">
                          <a:solidFill>
                            <a:schemeClr val="tx1"/>
                          </a:solidFill>
                          <a:latin typeface="Arial" panose="020B0604020202020204" pitchFamily="34" charset="0"/>
                          <a:cs typeface="Arial" panose="020B0604020202020204" pitchFamily="34" charset="0"/>
                        </a:rPr>
                        <a:t>Хуулийн төсөл санал өгөх</a:t>
                      </a:r>
                      <a:endParaRPr lang="en-US" dirty="0">
                        <a:solidFill>
                          <a:schemeClr val="tx1"/>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mn-MN"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18 хуулийн төсөл</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646127"/>
                  </a:ext>
                </a:extLst>
              </a:tr>
              <a:tr h="466428">
                <a:tc>
                  <a:txBody>
                    <a:bodyPr/>
                    <a:lstStyle/>
                    <a:p>
                      <a:r>
                        <a:rPr lang="mn-MN" b="1" dirty="0">
                          <a:solidFill>
                            <a:schemeClr val="tx1"/>
                          </a:solidFill>
                          <a:latin typeface="Arial" panose="020B0604020202020204" pitchFamily="34" charset="0"/>
                          <a:cs typeface="Arial" panose="020B0604020202020204" pitchFamily="34" charset="0"/>
                        </a:rPr>
                        <a:t>8.</a:t>
                      </a:r>
                      <a:endParaRPr lang="en-US" b="1"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just"/>
                      <a:r>
                        <a:rPr lang="mn-MN" dirty="0">
                          <a:solidFill>
                            <a:schemeClr val="tx1"/>
                          </a:solidFill>
                          <a:latin typeface="Arial" panose="020B0604020202020204" pitchFamily="34" charset="0"/>
                          <a:cs typeface="Arial" panose="020B0604020202020204" pitchFamily="34" charset="0"/>
                        </a:rPr>
                        <a:t>Хуулийн төслийн хэлэлцүүлэг </a:t>
                      </a:r>
                      <a:endParaRPr lang="en-US"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lnSpc>
                          <a:spcPct val="115000"/>
                        </a:lnSpc>
                        <a:spcAft>
                          <a:spcPts val="800"/>
                        </a:spcAft>
                        <a:buNone/>
                      </a:pPr>
                      <a:r>
                        <a:rPr lang="mn-MN"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8</a:t>
                      </a:r>
                      <a:endParaRPr lang="en-US" sz="16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30695756"/>
                  </a:ext>
                </a:extLst>
              </a:tr>
              <a:tr h="376568">
                <a:tc rowSpan="2">
                  <a:txBody>
                    <a:bodyPr/>
                    <a:lstStyle/>
                    <a:p>
                      <a:r>
                        <a:rPr lang="mn-MN" b="1" dirty="0">
                          <a:solidFill>
                            <a:schemeClr val="tx1"/>
                          </a:solidFill>
                          <a:latin typeface="Arial" panose="020B0604020202020204" pitchFamily="34" charset="0"/>
                          <a:cs typeface="Arial" panose="020B0604020202020204" pitchFamily="34" charset="0"/>
                        </a:rPr>
                        <a:t>9.</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pPr algn="just"/>
                      <a:r>
                        <a:rPr lang="mn-MN" dirty="0">
                          <a:solidFill>
                            <a:schemeClr val="tx1"/>
                          </a:solidFill>
                          <a:latin typeface="Arial" panose="020B0604020202020204" pitchFamily="34" charset="0"/>
                          <a:cs typeface="Arial" panose="020B0604020202020204" pitchFamily="34" charset="0"/>
                        </a:rPr>
                        <a:t>Хуульчийн үргэлжилсэн сургалт /танхим 14, цахим 4/</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mn-MN" dirty="0">
                          <a:solidFill>
                            <a:schemeClr val="tx1"/>
                          </a:solidFill>
                          <a:latin typeface="Arial" panose="020B0604020202020204" pitchFamily="34" charset="0"/>
                          <a:cs typeface="Arial" panose="020B0604020202020204" pitchFamily="34" charset="0"/>
                        </a:rPr>
                        <a:t>18</a:t>
                      </a:r>
                      <a:endParaRPr lang="en-US"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58515935"/>
                  </a:ext>
                </a:extLst>
              </a:tr>
              <a:tr h="658993">
                <a:tc vMerge="1">
                  <a:txBody>
                    <a:bodyPr/>
                    <a:lstStyle/>
                    <a:p>
                      <a:endParaRPr lang="mn-MN" b="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mn-MN" i="1" dirty="0">
                          <a:solidFill>
                            <a:schemeClr val="tx1"/>
                          </a:solidFill>
                          <a:latin typeface="Arial" panose="020B0604020202020204" pitchFamily="34" charset="0"/>
                          <a:cs typeface="Arial" panose="020B0604020202020204" pitchFamily="34" charset="0"/>
                        </a:rPr>
                        <a:t>Сургалтад хамрагдсан хуульчдын тоо /танхим-1232, цахим-238</a:t>
                      </a:r>
                      <a:endParaRPr lang="en-US" i="1" dirty="0">
                        <a:solidFill>
                          <a:schemeClr val="tx1"/>
                        </a:solidFill>
                        <a:latin typeface="Arial" panose="020B0604020202020204" pitchFamily="34" charset="0"/>
                        <a:cs typeface="Arial" panose="020B0604020202020204" pitchFamily="34" charset="0"/>
                      </a:endParaRPr>
                    </a:p>
                    <a:p>
                      <a:pPr algn="just"/>
                      <a:endParaRPr lang="en-US" i="1" dirty="0">
                        <a:solidFill>
                          <a:schemeClr val="tx1"/>
                        </a:solidFill>
                        <a:latin typeface="Arial" panose="020B0604020202020204" pitchFamily="34" charset="0"/>
                        <a:cs typeface="Arial" panose="020B0604020202020204" pitchFamily="34" charset="0"/>
                      </a:endParaRPr>
                    </a:p>
                  </a:txBody>
                  <a:tcPr/>
                </a:tc>
                <a:tc>
                  <a:txBody>
                    <a:bodyPr/>
                    <a:lstStyle/>
                    <a:p>
                      <a:pPr algn="ctr"/>
                      <a:r>
                        <a:rPr lang="mn-MN" i="1" dirty="0">
                          <a:solidFill>
                            <a:schemeClr val="tx1"/>
                          </a:solidFill>
                          <a:latin typeface="Arial" panose="020B0604020202020204" pitchFamily="34" charset="0"/>
                          <a:cs typeface="Arial" panose="020B0604020202020204" pitchFamily="34" charset="0"/>
                        </a:rPr>
                        <a:t>1470</a:t>
                      </a:r>
                      <a:endParaRPr lang="en-US" i="1" dirty="0">
                        <a:solidFill>
                          <a:schemeClr val="tx1"/>
                        </a:solidFill>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14094559"/>
                  </a:ext>
                </a:extLst>
              </a:tr>
            </a:tbl>
          </a:graphicData>
        </a:graphic>
      </p:graphicFrame>
      <p:graphicFrame>
        <p:nvGraphicFramePr>
          <p:cNvPr id="7" name="Table 6">
            <a:extLst>
              <a:ext uri="{FF2B5EF4-FFF2-40B4-BE49-F238E27FC236}">
                <a16:creationId xmlns:a16="http://schemas.microsoft.com/office/drawing/2014/main" id="{8667B6D4-6F84-1A24-5E5D-364A04A14D06}"/>
              </a:ext>
            </a:extLst>
          </p:cNvPr>
          <p:cNvGraphicFramePr>
            <a:graphicFrameLocks noGrp="1"/>
          </p:cNvGraphicFramePr>
          <p:nvPr>
            <p:extLst>
              <p:ext uri="{D42A27DB-BD31-4B8C-83A1-F6EECF244321}">
                <p14:modId xmlns:p14="http://schemas.microsoft.com/office/powerpoint/2010/main" val="1862745293"/>
              </p:ext>
            </p:extLst>
          </p:nvPr>
        </p:nvGraphicFramePr>
        <p:xfrm>
          <a:off x="961292" y="1628078"/>
          <a:ext cx="10959362" cy="2232405"/>
        </p:xfrm>
        <a:graphic>
          <a:graphicData uri="http://schemas.openxmlformats.org/drawingml/2006/table">
            <a:tbl>
              <a:tblPr firstRow="1" bandRow="1">
                <a:tableStyleId>{5C22544A-7EE6-4342-B048-85BDC9FD1C3A}</a:tableStyleId>
              </a:tblPr>
              <a:tblGrid>
                <a:gridCol w="642353">
                  <a:extLst>
                    <a:ext uri="{9D8B030D-6E8A-4147-A177-3AD203B41FA5}">
                      <a16:colId xmlns:a16="http://schemas.microsoft.com/office/drawing/2014/main" val="4245293368"/>
                    </a:ext>
                  </a:extLst>
                </a:gridCol>
                <a:gridCol w="8324396">
                  <a:extLst>
                    <a:ext uri="{9D8B030D-6E8A-4147-A177-3AD203B41FA5}">
                      <a16:colId xmlns:a16="http://schemas.microsoft.com/office/drawing/2014/main" val="576105052"/>
                    </a:ext>
                  </a:extLst>
                </a:gridCol>
                <a:gridCol w="1992613">
                  <a:extLst>
                    <a:ext uri="{9D8B030D-6E8A-4147-A177-3AD203B41FA5}">
                      <a16:colId xmlns:a16="http://schemas.microsoft.com/office/drawing/2014/main" val="547678534"/>
                    </a:ext>
                  </a:extLst>
                </a:gridCol>
              </a:tblGrid>
              <a:tr h="7924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dirty="0">
                          <a:solidFill>
                            <a:schemeClr val="tx1"/>
                          </a:solidFill>
                          <a:latin typeface="Arial" panose="020B0604020202020204" pitchFamily="34" charset="0"/>
                          <a:cs typeface="Arial" panose="020B0604020202020204" pitchFamily="34" charset="0"/>
                        </a:rPr>
                        <a:t>1.</a:t>
                      </a: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endParaRPr>
                    </a:p>
                  </a:txBody>
                  <a:tcPr/>
                </a:tc>
                <a:tc>
                  <a:txBody>
                    <a:bodyPr/>
                    <a:lstStyle/>
                    <a:p>
                      <a:r>
                        <a:rPr lang="mn-MN" dirty="0">
                          <a:solidFill>
                            <a:schemeClr val="tx1"/>
                          </a:solidFill>
                          <a:latin typeface="Arial" panose="020B0604020202020204" pitchFamily="34" charset="0"/>
                          <a:cs typeface="Arial" panose="020B0604020202020204" pitchFamily="34" charset="0"/>
                        </a:rPr>
                        <a:t>Санамж бичиг</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mn-MN" dirty="0">
                          <a:solidFill>
                            <a:schemeClr val="tx1"/>
                          </a:solidFill>
                          <a:latin typeface="Arial" panose="020B0604020202020204" pitchFamily="34" charset="0"/>
                          <a:cs typeface="Arial" panose="020B0604020202020204" pitchFamily="34" charset="0"/>
                        </a:rPr>
                        <a:t>14</a:t>
                      </a:r>
                      <a:endParaRPr lang="en-US"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2349573"/>
                  </a:ext>
                </a:extLst>
              </a:tr>
              <a:tr h="479973">
                <a:tc>
                  <a:txBody>
                    <a:bodyPr/>
                    <a:lstStyle/>
                    <a:p>
                      <a:r>
                        <a:rPr lang="mn-MN" b="1" dirty="0">
                          <a:solidFill>
                            <a:schemeClr val="tx1"/>
                          </a:solidFill>
                          <a:latin typeface="Arial" panose="020B0604020202020204" pitchFamily="34" charset="0"/>
                          <a:cs typeface="Arial" panose="020B0604020202020204" pitchFamily="34" charset="0"/>
                        </a:rPr>
                        <a:t>2.</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r>
                        <a:rPr lang="mn-MN" dirty="0">
                          <a:solidFill>
                            <a:schemeClr val="tx1"/>
                          </a:solidFill>
                          <a:latin typeface="Arial" panose="020B0604020202020204" pitchFamily="34" charset="0"/>
                          <a:cs typeface="Arial" panose="020B0604020202020204" pitchFamily="34" charset="0"/>
                        </a:rPr>
                        <a:t>Иргэн, хуульч, аж ахуйн нэгжтэй уулзсан уулзалт </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mn-MN" dirty="0">
                          <a:solidFill>
                            <a:schemeClr val="tx1"/>
                          </a:solidFill>
                          <a:latin typeface="Arial" panose="020B0604020202020204" pitchFamily="34" charset="0"/>
                          <a:cs typeface="Arial" panose="020B0604020202020204" pitchFamily="34" charset="0"/>
                        </a:rPr>
                        <a:t>160 гаруй</a:t>
                      </a:r>
                      <a:endParaRPr lang="en-US"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60261636"/>
                  </a:ext>
                </a:extLst>
              </a:tr>
              <a:tr h="479973">
                <a:tc>
                  <a:txBody>
                    <a:bodyPr/>
                    <a:lstStyle/>
                    <a:p>
                      <a:r>
                        <a:rPr lang="mn-MN" b="1" dirty="0">
                          <a:solidFill>
                            <a:schemeClr val="tx1"/>
                          </a:solidFill>
                          <a:latin typeface="Arial" panose="020B0604020202020204" pitchFamily="34" charset="0"/>
                          <a:cs typeface="Arial" panose="020B0604020202020204" pitchFamily="34" charset="0"/>
                        </a:rPr>
                        <a:t>3.</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r>
                        <a:rPr lang="mn-MN" dirty="0">
                          <a:solidFill>
                            <a:schemeClr val="tx1"/>
                          </a:solidFill>
                          <a:latin typeface="Arial" panose="020B0604020202020204" pitchFamily="34" charset="0"/>
                          <a:cs typeface="Arial" panose="020B0604020202020204" pitchFamily="34" charset="0"/>
                        </a:rPr>
                        <a:t>Хөдөлмөрийн гэрээ </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mn-MN" dirty="0">
                          <a:solidFill>
                            <a:schemeClr val="tx1"/>
                          </a:solidFill>
                          <a:latin typeface="Arial" panose="020B0604020202020204" pitchFamily="34" charset="0"/>
                          <a:cs typeface="Arial" panose="020B0604020202020204" pitchFamily="34" charset="0"/>
                        </a:rPr>
                        <a:t>27</a:t>
                      </a:r>
                      <a:endParaRPr lang="en-US"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18634987"/>
                  </a:ext>
                </a:extLst>
              </a:tr>
              <a:tr h="479973">
                <a:tc>
                  <a:txBody>
                    <a:bodyPr/>
                    <a:lstStyle/>
                    <a:p>
                      <a:r>
                        <a:rPr lang="mn-MN" b="1" dirty="0">
                          <a:solidFill>
                            <a:schemeClr val="tx1"/>
                          </a:solidFill>
                          <a:latin typeface="Arial" panose="020B0604020202020204" pitchFamily="34" charset="0"/>
                          <a:cs typeface="Arial" panose="020B0604020202020204" pitchFamily="34" charset="0"/>
                        </a:rPr>
                        <a:t>4.</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r>
                        <a:rPr lang="mn-MN" dirty="0">
                          <a:solidFill>
                            <a:schemeClr val="tx1"/>
                          </a:solidFill>
                          <a:latin typeface="Arial" panose="020B0604020202020204" pitchFamily="34" charset="0"/>
                          <a:cs typeface="Arial" panose="020B0604020202020204" pitchFamily="34" charset="0"/>
                        </a:rPr>
                        <a:t>Иргэн, аж ахуйн нэгжтэй байгуулсан гэрээ</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pPr algn="ctr"/>
                      <a:r>
                        <a:rPr lang="mn-MN" dirty="0">
                          <a:solidFill>
                            <a:schemeClr val="tx1"/>
                          </a:solidFill>
                          <a:latin typeface="Arial" panose="020B0604020202020204" pitchFamily="34" charset="0"/>
                          <a:cs typeface="Arial" panose="020B0604020202020204" pitchFamily="34" charset="0"/>
                        </a:rPr>
                        <a:t>54</a:t>
                      </a:r>
                      <a:endParaRPr lang="en-US"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40080025"/>
                  </a:ext>
                </a:extLst>
              </a:tr>
            </a:tbl>
          </a:graphicData>
        </a:graphic>
      </p:graphicFrame>
    </p:spTree>
    <p:extLst>
      <p:ext uri="{BB962C8B-B14F-4D97-AF65-F5344CB8AC3E}">
        <p14:creationId xmlns:p14="http://schemas.microsoft.com/office/powerpoint/2010/main" val="1029162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29126D-EA8F-1BE5-CB1D-039084F2F14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854F86-8B6B-39CA-4CBE-D77C91F19ADF}"/>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Хууль зүйн судалгаа </a:t>
            </a:r>
            <a:br>
              <a:rPr lang="mn-MN" sz="2000" dirty="0">
                <a:latin typeface="Arial" panose="020B0604020202020204" pitchFamily="34" charset="0"/>
                <a:cs typeface="Arial" panose="020B0604020202020204" pitchFamily="34" charset="0"/>
              </a:rPr>
            </a:br>
            <a:br>
              <a:rPr lang="mn-MN" sz="2000" dirty="0">
                <a:latin typeface="Arial" panose="020B0604020202020204" pitchFamily="34" charset="0"/>
                <a:cs typeface="Arial" panose="020B0604020202020204" pitchFamily="34" charset="0"/>
              </a:rPr>
            </a:b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5" name="TextBox 4">
            <a:extLst>
              <a:ext uri="{FF2B5EF4-FFF2-40B4-BE49-F238E27FC236}">
                <a16:creationId xmlns:a16="http://schemas.microsoft.com/office/drawing/2014/main" id="{E6F796F4-DBD3-A772-DC0A-03C0E6380ED8}"/>
              </a:ext>
            </a:extLst>
          </p:cNvPr>
          <p:cNvSpPr txBox="1"/>
          <p:nvPr/>
        </p:nvSpPr>
        <p:spPr>
          <a:xfrm>
            <a:off x="709775" y="1647871"/>
            <a:ext cx="9446513" cy="646331"/>
          </a:xfrm>
          <a:prstGeom prst="rect">
            <a:avLst/>
          </a:prstGeom>
          <a:noFill/>
        </p:spPr>
        <p:txBody>
          <a:bodyPr wrap="square" rtlCol="0">
            <a:spAutoFit/>
          </a:bodyPr>
          <a:lstStyle/>
          <a:p>
            <a:pPr algn="ctr"/>
            <a:r>
              <a:rPr lang="mn-MN" dirty="0">
                <a:latin typeface="Arial" panose="020B0604020202020204" pitchFamily="34" charset="0"/>
                <a:cs typeface="Arial" panose="020B0604020202020204" pitchFamily="34" charset="0"/>
              </a:rPr>
              <a:t>Хэвлэл мэдээлэл, олон нийттэй харилцах</a:t>
            </a:r>
          </a:p>
          <a:p>
            <a:pPr algn="ctr"/>
            <a:endParaRPr lang="en-US" dirty="0">
              <a:latin typeface="Arial" panose="020B060402020202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2B1FB1C0-6153-BFA8-FCB9-8BE7A1AEAAD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CA16EC15-6F34-C7FA-3D3D-2B6463A6FCD4}"/>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Table 12">
            <a:extLst>
              <a:ext uri="{FF2B5EF4-FFF2-40B4-BE49-F238E27FC236}">
                <a16:creationId xmlns:a16="http://schemas.microsoft.com/office/drawing/2014/main" id="{54E7F512-D55B-D6D1-54AD-E6266FCA35A9}"/>
              </a:ext>
            </a:extLst>
          </p:cNvPr>
          <p:cNvGraphicFramePr>
            <a:graphicFrameLocks noGrp="1"/>
          </p:cNvGraphicFramePr>
          <p:nvPr>
            <p:extLst>
              <p:ext uri="{D42A27DB-BD31-4B8C-83A1-F6EECF244321}">
                <p14:modId xmlns:p14="http://schemas.microsoft.com/office/powerpoint/2010/main" val="1965277118"/>
              </p:ext>
            </p:extLst>
          </p:nvPr>
        </p:nvGraphicFramePr>
        <p:xfrm>
          <a:off x="1265273" y="2169042"/>
          <a:ext cx="9282225" cy="1734530"/>
        </p:xfrm>
        <a:graphic>
          <a:graphicData uri="http://schemas.openxmlformats.org/drawingml/2006/table">
            <a:tbl>
              <a:tblPr firstRow="1" bandRow="1">
                <a:tableStyleId>{5C22544A-7EE6-4342-B048-85BDC9FD1C3A}</a:tableStyleId>
              </a:tblPr>
              <a:tblGrid>
                <a:gridCol w="786811">
                  <a:extLst>
                    <a:ext uri="{9D8B030D-6E8A-4147-A177-3AD203B41FA5}">
                      <a16:colId xmlns:a16="http://schemas.microsoft.com/office/drawing/2014/main" val="2231063102"/>
                    </a:ext>
                  </a:extLst>
                </a:gridCol>
                <a:gridCol w="4603897">
                  <a:extLst>
                    <a:ext uri="{9D8B030D-6E8A-4147-A177-3AD203B41FA5}">
                      <a16:colId xmlns:a16="http://schemas.microsoft.com/office/drawing/2014/main" val="2397545370"/>
                    </a:ext>
                  </a:extLst>
                </a:gridCol>
                <a:gridCol w="3891517">
                  <a:extLst>
                    <a:ext uri="{9D8B030D-6E8A-4147-A177-3AD203B41FA5}">
                      <a16:colId xmlns:a16="http://schemas.microsoft.com/office/drawing/2014/main" val="2226968244"/>
                    </a:ext>
                  </a:extLst>
                </a:gridCol>
              </a:tblGrid>
              <a:tr h="394447">
                <a:tc>
                  <a:txBody>
                    <a:bodyPr/>
                    <a:lstStyle/>
                    <a:p>
                      <a:pPr algn="ct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a:tc>
                <a:tc>
                  <a:txBody>
                    <a:bodyPr/>
                    <a:lstStyle/>
                    <a:p>
                      <a:pPr algn="ctr"/>
                      <a:r>
                        <a:rPr lang="mn-MN" dirty="0">
                          <a:latin typeface="Arial" panose="020B0604020202020204" pitchFamily="34" charset="0"/>
                          <a:cs typeface="Arial" panose="020B0604020202020204" pitchFamily="34" charset="0"/>
                        </a:rPr>
                        <a:t>Сошиал хаяг </a:t>
                      </a:r>
                      <a:endParaRPr lang="en-US" dirty="0">
                        <a:latin typeface="Arial" panose="020B0604020202020204" pitchFamily="34" charset="0"/>
                        <a:cs typeface="Arial" panose="020B0604020202020204" pitchFamily="34" charset="0"/>
                      </a:endParaRPr>
                    </a:p>
                  </a:txBody>
                  <a:tcPr/>
                </a:tc>
                <a:tc>
                  <a:txBody>
                    <a:bodyPr/>
                    <a:lstStyle/>
                    <a:p>
                      <a:pPr algn="ctr"/>
                      <a:r>
                        <a:rPr lang="mn-MN" dirty="0">
                          <a:latin typeface="Arial" panose="020B0604020202020204" pitchFamily="34" charset="0"/>
                          <a:cs typeface="Arial" panose="020B0604020202020204" pitchFamily="34" charset="0"/>
                        </a:rPr>
                        <a:t>Мэдээ, мэдээллийн тоо</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84865414"/>
                  </a:ext>
                </a:extLst>
              </a:tr>
              <a:tr h="558852">
                <a:tc>
                  <a:txBody>
                    <a:bodyPr/>
                    <a:lstStyle/>
                    <a:p>
                      <a:r>
                        <a:rPr lang="mn-MN"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hlinkClick r:id="rId3"/>
                        </a:rPr>
                        <a:t>www.mglbar.mn</a:t>
                      </a:r>
                      <a:r>
                        <a:rPr lang="en-US" dirty="0">
                          <a:latin typeface="Arial" panose="020B0604020202020204" pitchFamily="34" charset="0"/>
                          <a:cs typeface="Arial" panose="020B0604020202020204" pitchFamily="34" charset="0"/>
                        </a:rPr>
                        <a:t> </a:t>
                      </a:r>
                    </a:p>
                  </a:txBody>
                  <a:tcPr/>
                </a:tc>
                <a:tc>
                  <a:txBody>
                    <a:bodyPr/>
                    <a:lstStyle/>
                    <a:p>
                      <a:pPr algn="ctr"/>
                      <a:r>
                        <a:rPr lang="en-US" dirty="0">
                          <a:latin typeface="Arial" panose="020B0604020202020204" pitchFamily="34" charset="0"/>
                          <a:cs typeface="Arial" panose="020B0604020202020204" pitchFamily="34" charset="0"/>
                        </a:rPr>
                        <a:t>2</a:t>
                      </a:r>
                      <a:r>
                        <a:rPr lang="mn-MN" dirty="0">
                          <a:latin typeface="Arial" panose="020B0604020202020204" pitchFamily="34" charset="0"/>
                          <a:cs typeface="Arial" panose="020B0604020202020204" pitchFamily="34" charset="0"/>
                        </a:rPr>
                        <a:t>36</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03968040"/>
                  </a:ext>
                </a:extLst>
              </a:tr>
              <a:tr h="781231">
                <a:tc>
                  <a:txBody>
                    <a:bodyPr/>
                    <a:lstStyle/>
                    <a:p>
                      <a:r>
                        <a:rPr lang="mn-MN"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Facebook page</a:t>
                      </a:r>
                    </a:p>
                  </a:txBody>
                  <a:tcPr/>
                </a:tc>
                <a:tc>
                  <a:txBody>
                    <a:bodyPr/>
                    <a:lstStyle/>
                    <a:p>
                      <a:pPr algn="ctr"/>
                      <a:r>
                        <a:rPr lang="mn-MN" dirty="0">
                          <a:latin typeface="Arial" panose="020B0604020202020204" pitchFamily="34" charset="0"/>
                          <a:cs typeface="Arial" panose="020B0604020202020204" pitchFamily="34" charset="0"/>
                        </a:rPr>
                        <a:t>267</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69117778"/>
                  </a:ext>
                </a:extLst>
              </a:tr>
            </a:tbl>
          </a:graphicData>
        </a:graphic>
      </p:graphicFrame>
      <p:graphicFrame>
        <p:nvGraphicFramePr>
          <p:cNvPr id="3" name="Table 2">
            <a:extLst>
              <a:ext uri="{FF2B5EF4-FFF2-40B4-BE49-F238E27FC236}">
                <a16:creationId xmlns:a16="http://schemas.microsoft.com/office/drawing/2014/main" id="{7E471ED5-90FC-D6C4-3122-9F6E81DC6C93}"/>
              </a:ext>
            </a:extLst>
          </p:cNvPr>
          <p:cNvGraphicFramePr>
            <a:graphicFrameLocks noGrp="1"/>
          </p:cNvGraphicFramePr>
          <p:nvPr>
            <p:extLst>
              <p:ext uri="{D42A27DB-BD31-4B8C-83A1-F6EECF244321}">
                <p14:modId xmlns:p14="http://schemas.microsoft.com/office/powerpoint/2010/main" val="1177216835"/>
              </p:ext>
            </p:extLst>
          </p:nvPr>
        </p:nvGraphicFramePr>
        <p:xfrm>
          <a:off x="1182029" y="4600220"/>
          <a:ext cx="9365469" cy="2103120"/>
        </p:xfrm>
        <a:graphic>
          <a:graphicData uri="http://schemas.openxmlformats.org/drawingml/2006/table">
            <a:tbl>
              <a:tblPr firstRow="1" bandRow="1">
                <a:tableStyleId>{5C22544A-7EE6-4342-B048-85BDC9FD1C3A}</a:tableStyleId>
              </a:tblPr>
              <a:tblGrid>
                <a:gridCol w="869795">
                  <a:extLst>
                    <a:ext uri="{9D8B030D-6E8A-4147-A177-3AD203B41FA5}">
                      <a16:colId xmlns:a16="http://schemas.microsoft.com/office/drawing/2014/main" val="107517918"/>
                    </a:ext>
                  </a:extLst>
                </a:gridCol>
                <a:gridCol w="4273672">
                  <a:extLst>
                    <a:ext uri="{9D8B030D-6E8A-4147-A177-3AD203B41FA5}">
                      <a16:colId xmlns:a16="http://schemas.microsoft.com/office/drawing/2014/main" val="1360921961"/>
                    </a:ext>
                  </a:extLst>
                </a:gridCol>
                <a:gridCol w="4222002">
                  <a:extLst>
                    <a:ext uri="{9D8B030D-6E8A-4147-A177-3AD203B41FA5}">
                      <a16:colId xmlns:a16="http://schemas.microsoft.com/office/drawing/2014/main" val="1792142831"/>
                    </a:ext>
                  </a:extLst>
                </a:gridCol>
              </a:tblGrid>
              <a:tr h="600193">
                <a:tc>
                  <a:txBody>
                    <a:bodyPr/>
                    <a:lstStyle/>
                    <a:p>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Захиалагч байгууллага</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Хуулийн төсөлд судалгаа хийсэн тоо</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23341206"/>
                  </a:ext>
                </a:extLst>
              </a:tr>
              <a:tr h="600193">
                <a:tc>
                  <a:txBody>
                    <a:bodyPr/>
                    <a:lstStyle/>
                    <a:p>
                      <a:r>
                        <a:rPr lang="mn-MN"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Зарим яамд төрийн байгууллагуудын захиалга</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11 хуулийн төсөл болон хэлэлцүүлэг хийж нийт 261,900,000 төгрөгийн орлого олж тухайн төсөл хөтөлбөрт 196,683,852.6 төгрөг зарцуулсан байна.</a:t>
                      </a:r>
                    </a:p>
                  </a:txBody>
                  <a:tcPr/>
                </a:tc>
                <a:extLst>
                  <a:ext uri="{0D108BD9-81ED-4DB2-BD59-A6C34878D82A}">
                    <a16:rowId xmlns:a16="http://schemas.microsoft.com/office/drawing/2014/main" val="2926578405"/>
                  </a:ext>
                </a:extLst>
              </a:tr>
            </a:tbl>
          </a:graphicData>
        </a:graphic>
      </p:graphicFrame>
    </p:spTree>
    <p:extLst>
      <p:ext uri="{BB962C8B-B14F-4D97-AF65-F5344CB8AC3E}">
        <p14:creationId xmlns:p14="http://schemas.microsoft.com/office/powerpoint/2010/main" val="3115694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365349-F698-6029-BD51-3B3D2B04E8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DC91EF-0228-F015-26A0-062C71BE9C00}"/>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5" name="TextBox 4">
            <a:extLst>
              <a:ext uri="{FF2B5EF4-FFF2-40B4-BE49-F238E27FC236}">
                <a16:creationId xmlns:a16="http://schemas.microsoft.com/office/drawing/2014/main" id="{6B418C1E-64AE-DE68-0895-9892850F3395}"/>
              </a:ext>
            </a:extLst>
          </p:cNvPr>
          <p:cNvSpPr txBox="1"/>
          <p:nvPr/>
        </p:nvSpPr>
        <p:spPr>
          <a:xfrm>
            <a:off x="709775" y="1647871"/>
            <a:ext cx="9446513" cy="646331"/>
          </a:xfrm>
          <a:prstGeom prst="rect">
            <a:avLst/>
          </a:prstGeom>
          <a:noFill/>
        </p:spPr>
        <p:txBody>
          <a:bodyPr wrap="square" rtlCol="0">
            <a:spAutoFit/>
          </a:bodyPr>
          <a:lstStyle/>
          <a:p>
            <a:pPr algn="ctr"/>
            <a:r>
              <a:rPr lang="mn-MN" dirty="0">
                <a:latin typeface="Arial" panose="020B0604020202020204" pitchFamily="34" charset="0"/>
                <a:cs typeface="Arial" panose="020B0604020202020204" pitchFamily="34" charset="0"/>
              </a:rPr>
              <a:t>Шагнал урамшуулал</a:t>
            </a:r>
          </a:p>
          <a:p>
            <a:pPr algn="ctr"/>
            <a:endParaRPr lang="en-US" dirty="0">
              <a:latin typeface="Arial" panose="020B060402020202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A1E97E71-631F-F16B-7186-4945C1AB383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49B19054-3F71-DF3E-CB6C-C36E997F0368}"/>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id="{2F8B6167-FA83-4767-E89C-64C5158121E8}"/>
              </a:ext>
            </a:extLst>
          </p:cNvPr>
          <p:cNvGraphicFramePr>
            <a:graphicFrameLocks noGrp="1"/>
          </p:cNvGraphicFramePr>
          <p:nvPr>
            <p:extLst>
              <p:ext uri="{D42A27DB-BD31-4B8C-83A1-F6EECF244321}">
                <p14:modId xmlns:p14="http://schemas.microsoft.com/office/powerpoint/2010/main" val="1762557699"/>
              </p:ext>
            </p:extLst>
          </p:nvPr>
        </p:nvGraphicFramePr>
        <p:xfrm>
          <a:off x="2222206" y="2294203"/>
          <a:ext cx="8346558" cy="3319789"/>
        </p:xfrm>
        <a:graphic>
          <a:graphicData uri="http://schemas.openxmlformats.org/drawingml/2006/table">
            <a:tbl>
              <a:tblPr firstRow="1" firstCol="1" bandRow="1">
                <a:tableStyleId>{5C22544A-7EE6-4342-B048-85BDC9FD1C3A}</a:tableStyleId>
              </a:tblPr>
              <a:tblGrid>
                <a:gridCol w="6577216">
                  <a:extLst>
                    <a:ext uri="{9D8B030D-6E8A-4147-A177-3AD203B41FA5}">
                      <a16:colId xmlns:a16="http://schemas.microsoft.com/office/drawing/2014/main" val="1047028672"/>
                    </a:ext>
                  </a:extLst>
                </a:gridCol>
                <a:gridCol w="1769342">
                  <a:extLst>
                    <a:ext uri="{9D8B030D-6E8A-4147-A177-3AD203B41FA5}">
                      <a16:colId xmlns:a16="http://schemas.microsoft.com/office/drawing/2014/main" val="2237542004"/>
                    </a:ext>
                  </a:extLst>
                </a:gridCol>
              </a:tblGrid>
              <a:tr h="408233">
                <a:tc gridSpan="2">
                  <a:txBody>
                    <a:bodyPr/>
                    <a:lstStyle/>
                    <a:p>
                      <a:pPr algn="ctr">
                        <a:lnSpc>
                          <a:spcPct val="106000"/>
                        </a:lnSpc>
                        <a:spcAft>
                          <a:spcPts val="800"/>
                        </a:spcAft>
                        <a:buNone/>
                      </a:pPr>
                      <a:r>
                        <a:rPr lang="mn-MN" sz="1600" dirty="0">
                          <a:effectLst/>
                          <a:latin typeface="Arial" panose="020B0604020202020204" pitchFamily="34" charset="0"/>
                          <a:cs typeface="Arial" panose="020B0604020202020204" pitchFamily="34" charset="0"/>
                        </a:rPr>
                        <a:t>Шагнал урамшуулал</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2944256360"/>
                  </a:ext>
                </a:extLst>
              </a:tr>
              <a:tr h="408233">
                <a:tc>
                  <a:txBody>
                    <a:bodyPr/>
                    <a:lstStyle/>
                    <a:p>
                      <a:pPr algn="just">
                        <a:lnSpc>
                          <a:spcPct val="106000"/>
                        </a:lnSpc>
                        <a:spcAft>
                          <a:spcPts val="800"/>
                        </a:spcAft>
                        <a:buNone/>
                      </a:pPr>
                      <a:r>
                        <a:rPr lang="mn-MN" sz="1600">
                          <a:effectLst/>
                          <a:latin typeface="Arial" panose="020B0604020202020204" pitchFamily="34" charset="0"/>
                          <a:cs typeface="Arial" panose="020B0604020202020204" pitchFamily="34" charset="0"/>
                        </a:rPr>
                        <a:t>Төрийн дээд шагнал </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6000"/>
                        </a:lnSpc>
                        <a:spcAft>
                          <a:spcPts val="800"/>
                        </a:spcAft>
                        <a:buNone/>
                      </a:pPr>
                      <a:r>
                        <a:rPr lang="mn-MN" sz="1600" dirty="0">
                          <a:effectLst/>
                          <a:latin typeface="Arial" panose="020B0604020202020204" pitchFamily="34" charset="0"/>
                          <a:ea typeface="Calibri" panose="020F0502020204030204" pitchFamily="34" charset="0"/>
                          <a:cs typeface="Arial" panose="020B0604020202020204" pitchFamily="34" charset="0"/>
                        </a:rPr>
                        <a:t>13</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58577981"/>
                  </a:ext>
                </a:extLst>
              </a:tr>
              <a:tr h="834441">
                <a:tc>
                  <a:txBody>
                    <a:bodyPr/>
                    <a:lstStyle/>
                    <a:p>
                      <a:pPr algn="just">
                        <a:lnSpc>
                          <a:spcPct val="106000"/>
                        </a:lnSpc>
                        <a:spcAft>
                          <a:spcPts val="800"/>
                        </a:spcAft>
                        <a:buNone/>
                      </a:pPr>
                      <a:r>
                        <a:rPr lang="mn-MN" sz="1600" dirty="0">
                          <a:effectLst/>
                          <a:latin typeface="Arial" panose="020B0604020202020204" pitchFamily="34" charset="0"/>
                          <a:cs typeface="Arial" panose="020B0604020202020204" pitchFamily="34" charset="0"/>
                        </a:rPr>
                        <a:t>Засгийн газрын буюу Хууль зүйн албаны “Тэргүүний ажилтан” хүндэт тэмдгээр хуульчдыг уламжилж шагнав.</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6000"/>
                        </a:lnSpc>
                        <a:spcAft>
                          <a:spcPts val="800"/>
                        </a:spcAft>
                        <a:buNone/>
                      </a:pPr>
                      <a:r>
                        <a:rPr lang="mn-MN" sz="1600" dirty="0">
                          <a:effectLst/>
                          <a:latin typeface="Arial" panose="020B0604020202020204" pitchFamily="34" charset="0"/>
                          <a:ea typeface="Calibri" panose="020F0502020204030204" pitchFamily="34" charset="0"/>
                          <a:cs typeface="Arial" panose="020B0604020202020204" pitchFamily="34" charset="0"/>
                        </a:rPr>
                        <a:t>10</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42678321"/>
                  </a:ext>
                </a:extLst>
              </a:tr>
              <a:tr h="834441">
                <a:tc>
                  <a:txBody>
                    <a:bodyPr/>
                    <a:lstStyle/>
                    <a:p>
                      <a:pPr algn="just">
                        <a:lnSpc>
                          <a:spcPct val="106000"/>
                        </a:lnSpc>
                        <a:spcAft>
                          <a:spcPts val="800"/>
                        </a:spcAft>
                        <a:buNone/>
                      </a:pPr>
                      <a:r>
                        <a:rPr lang="mn-MN" sz="1600">
                          <a:effectLst/>
                          <a:latin typeface="Arial" panose="020B0604020202020204" pitchFamily="34" charset="0"/>
                          <a:cs typeface="Arial" panose="020B0604020202020204" pitchFamily="34" charset="0"/>
                        </a:rPr>
                        <a:t>Хууль зүй, дотоод хэргийн яамны “Жуух бичиг”-т уламжилж шагнав.</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6000"/>
                        </a:lnSpc>
                        <a:spcAft>
                          <a:spcPts val="800"/>
                        </a:spcAft>
                        <a:buNone/>
                      </a:pPr>
                      <a:r>
                        <a:rPr lang="mn-MN" sz="1600" dirty="0">
                          <a:effectLst/>
                          <a:latin typeface="Arial" panose="020B0604020202020204" pitchFamily="34" charset="0"/>
                          <a:ea typeface="Calibri" panose="020F0502020204030204" pitchFamily="34" charset="0"/>
                          <a:cs typeface="Arial" panose="020B0604020202020204" pitchFamily="34" charset="0"/>
                        </a:rPr>
                        <a:t>7</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93438594"/>
                  </a:ext>
                </a:extLst>
              </a:tr>
              <a:tr h="834441">
                <a:tc>
                  <a:txBody>
                    <a:bodyPr/>
                    <a:lstStyle/>
                    <a:p>
                      <a:pPr algn="just">
                        <a:lnSpc>
                          <a:spcPct val="106000"/>
                        </a:lnSpc>
                        <a:spcAft>
                          <a:spcPts val="800"/>
                        </a:spcAft>
                        <a:buNone/>
                      </a:pPr>
                      <a:r>
                        <a:rPr lang="mn-MN" sz="1600" dirty="0">
                          <a:effectLst/>
                          <a:latin typeface="Arial" panose="020B0604020202020204" pitchFamily="34" charset="0"/>
                          <a:cs typeface="Arial" panose="020B0604020202020204" pitchFamily="34" charset="0"/>
                        </a:rPr>
                        <a:t>Хуульчдын холбооны Ерөнхийлөгчийн тушаалаар “Хүндэт тэмдэг” </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6000"/>
                        </a:lnSpc>
                        <a:spcAft>
                          <a:spcPts val="800"/>
                        </a:spcAft>
                        <a:buNone/>
                      </a:pPr>
                      <a:r>
                        <a:rPr lang="mn-MN" sz="1600" dirty="0">
                          <a:effectLst/>
                          <a:latin typeface="Arial" panose="020B0604020202020204" pitchFamily="34" charset="0"/>
                          <a:cs typeface="Arial" panose="020B0604020202020204" pitchFamily="34" charset="0"/>
                        </a:rPr>
                        <a:t>32</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9383911"/>
                  </a:ext>
                </a:extLst>
              </a:tr>
            </a:tbl>
          </a:graphicData>
        </a:graphic>
      </p:graphicFrame>
    </p:spTree>
    <p:extLst>
      <p:ext uri="{BB962C8B-B14F-4D97-AF65-F5344CB8AC3E}">
        <p14:creationId xmlns:p14="http://schemas.microsoft.com/office/powerpoint/2010/main" val="2458445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22B0F4-392C-9341-80AD-411DCE5FCF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7FB4DB-9E5A-F086-58DA-64CA07EB069A}"/>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5" name="TextBox 4">
            <a:extLst>
              <a:ext uri="{FF2B5EF4-FFF2-40B4-BE49-F238E27FC236}">
                <a16:creationId xmlns:a16="http://schemas.microsoft.com/office/drawing/2014/main" id="{822FB319-A8D7-B0D8-AA90-6C25A25D94FE}"/>
              </a:ext>
            </a:extLst>
          </p:cNvPr>
          <p:cNvSpPr txBox="1"/>
          <p:nvPr/>
        </p:nvSpPr>
        <p:spPr>
          <a:xfrm>
            <a:off x="709775" y="1647871"/>
            <a:ext cx="10316308" cy="1200329"/>
          </a:xfrm>
          <a:prstGeom prst="rect">
            <a:avLst/>
          </a:prstGeom>
          <a:noFill/>
        </p:spPr>
        <p:txBody>
          <a:bodyPr wrap="square" rtlCol="0">
            <a:spAutoFit/>
          </a:bodyPr>
          <a:lstStyle/>
          <a:p>
            <a:pPr algn="ctr"/>
            <a:r>
              <a:rPr lang="mn-MN" dirty="0">
                <a:latin typeface="Arial" panose="020B0604020202020204" pitchFamily="34" charset="0"/>
                <a:cs typeface="Arial" panose="020B0604020202020204" pitchFamily="34" charset="0"/>
              </a:rPr>
              <a:t>Хуульчийн нийтэд тустай үйл ажиллагаа, иргэдэд зөвлөгөө мэдээлэл өгөх өдөрлөг, төлбөрийн чадваргүй иргэдэд хууль зүйн туслалцаа, өмгөөллийн үйлчилгээ үзүүлэх чиг үүргийн хүрээнд зохион байгуулсан ажил:</a:t>
            </a:r>
          </a:p>
          <a:p>
            <a:pPr algn="ctr"/>
            <a:endParaRPr lang="en-US" dirty="0">
              <a:latin typeface="Arial" panose="020B060402020202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9F659307-7E29-231F-13E1-1ED55299C7F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5AD3CAD3-A476-8CF7-C47E-F93FB1A38876}"/>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id="{B0D47A44-6B6D-549D-8552-56082768CCA7}"/>
              </a:ext>
            </a:extLst>
          </p:cNvPr>
          <p:cNvGraphicFramePr>
            <a:graphicFrameLocks noGrp="1"/>
          </p:cNvGraphicFramePr>
          <p:nvPr>
            <p:extLst>
              <p:ext uri="{D42A27DB-BD31-4B8C-83A1-F6EECF244321}">
                <p14:modId xmlns:p14="http://schemas.microsoft.com/office/powerpoint/2010/main" val="1386440399"/>
              </p:ext>
            </p:extLst>
          </p:nvPr>
        </p:nvGraphicFramePr>
        <p:xfrm>
          <a:off x="1304693" y="2848200"/>
          <a:ext cx="8700543" cy="3422437"/>
        </p:xfrm>
        <a:graphic>
          <a:graphicData uri="http://schemas.openxmlformats.org/drawingml/2006/table">
            <a:tbl>
              <a:tblPr firstRow="1" bandRow="1">
                <a:tableStyleId>{5C22544A-7EE6-4342-B048-85BDC9FD1C3A}</a:tableStyleId>
              </a:tblPr>
              <a:tblGrid>
                <a:gridCol w="519465">
                  <a:extLst>
                    <a:ext uri="{9D8B030D-6E8A-4147-A177-3AD203B41FA5}">
                      <a16:colId xmlns:a16="http://schemas.microsoft.com/office/drawing/2014/main" val="3851408731"/>
                    </a:ext>
                  </a:extLst>
                </a:gridCol>
                <a:gridCol w="6687824">
                  <a:extLst>
                    <a:ext uri="{9D8B030D-6E8A-4147-A177-3AD203B41FA5}">
                      <a16:colId xmlns:a16="http://schemas.microsoft.com/office/drawing/2014/main" val="2290409054"/>
                    </a:ext>
                  </a:extLst>
                </a:gridCol>
                <a:gridCol w="1493254">
                  <a:extLst>
                    <a:ext uri="{9D8B030D-6E8A-4147-A177-3AD203B41FA5}">
                      <a16:colId xmlns:a16="http://schemas.microsoft.com/office/drawing/2014/main" val="1841029186"/>
                    </a:ext>
                  </a:extLst>
                </a:gridCol>
              </a:tblGrid>
              <a:tr h="573656">
                <a:tc>
                  <a:txBody>
                    <a:bodyPr/>
                    <a:lstStyle/>
                    <a:p>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Үйл ажиллагаа</a:t>
                      </a:r>
                      <a:endParaRPr lang="en-US" dirty="0">
                        <a:latin typeface="Arial" panose="020B0604020202020204" pitchFamily="34" charset="0"/>
                        <a:cs typeface="Arial" panose="020B0604020202020204" pitchFamily="34" charset="0"/>
                      </a:endParaRPr>
                    </a:p>
                  </a:txBody>
                  <a:tcPr/>
                </a:tc>
                <a:tc>
                  <a:txBody>
                    <a:bodyPr/>
                    <a:lstStyle/>
                    <a:p>
                      <a:r>
                        <a:rPr lang="mn-MN" dirty="0">
                          <a:latin typeface="Arial" panose="020B0604020202020204" pitchFamily="34" charset="0"/>
                          <a:cs typeface="Arial" panose="020B0604020202020204" pitchFamily="34" charset="0"/>
                        </a:rPr>
                        <a:t>2026 он</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31795479"/>
                  </a:ext>
                </a:extLst>
              </a:tr>
              <a:tr h="425539">
                <a:tc>
                  <a:txBody>
                    <a:bodyPr/>
                    <a:lstStyle/>
                    <a:p>
                      <a:r>
                        <a:rPr lang="mn-MN" b="1" dirty="0">
                          <a:latin typeface="Arial" panose="020B0604020202020204" pitchFamily="34" charset="0"/>
                          <a:cs typeface="Arial" panose="020B0604020202020204" pitchFamily="34" charset="0"/>
                        </a:rPr>
                        <a:t>1.</a:t>
                      </a:r>
                      <a:endParaRPr lang="en-US" b="1" dirty="0">
                        <a:latin typeface="Arial" panose="020B0604020202020204" pitchFamily="34" charset="0"/>
                        <a:cs typeface="Arial" panose="020B0604020202020204" pitchFamily="34" charset="0"/>
                      </a:endParaRPr>
                    </a:p>
                  </a:txBody>
                  <a:tcPr/>
                </a:tc>
                <a:tc>
                  <a:txBody>
                    <a:bodyPr/>
                    <a:lstStyle/>
                    <a:p>
                      <a:pPr algn="just"/>
                      <a:r>
                        <a:rPr lang="mn-MN" b="1" dirty="0" err="1">
                          <a:latin typeface="Arial" panose="020B0604020202020204" pitchFamily="34" charset="0"/>
                          <a:cs typeface="Arial" panose="020B0604020202020204" pitchFamily="34" charset="0"/>
                        </a:rPr>
                        <a:t>Про</a:t>
                      </a:r>
                      <a:r>
                        <a:rPr lang="mn-MN" b="1" dirty="0">
                          <a:latin typeface="Arial" panose="020B0604020202020204" pitchFamily="34" charset="0"/>
                          <a:cs typeface="Arial" panose="020B0604020202020204" pitchFamily="34" charset="0"/>
                        </a:rPr>
                        <a:t>-боно 7 хоногийн хүрээнд иргэдэд зөвлөгөө өгөв</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103</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15742850"/>
                  </a:ext>
                </a:extLst>
              </a:tr>
              <a:tr h="440442">
                <a:tc>
                  <a:txBody>
                    <a:bodyPr/>
                    <a:lstStyle/>
                    <a:p>
                      <a:r>
                        <a:rPr lang="mn-MN" b="1" dirty="0">
                          <a:latin typeface="Arial" panose="020B0604020202020204" pitchFamily="34" charset="0"/>
                          <a:cs typeface="Arial" panose="020B0604020202020204" pitchFamily="34" charset="0"/>
                        </a:rPr>
                        <a:t>2.</a:t>
                      </a:r>
                      <a:endParaRPr lang="en-US" b="1" dirty="0">
                        <a:latin typeface="Arial" panose="020B0604020202020204" pitchFamily="34" charset="0"/>
                        <a:cs typeface="Arial" panose="020B0604020202020204" pitchFamily="34" charset="0"/>
                      </a:endParaRPr>
                    </a:p>
                  </a:txBody>
                  <a:tcPr/>
                </a:tc>
                <a:tc>
                  <a:txBody>
                    <a:bodyPr/>
                    <a:lstStyle/>
                    <a:p>
                      <a:pPr algn="just"/>
                      <a:r>
                        <a:rPr lang="mn-MN" b="1" dirty="0">
                          <a:latin typeface="Arial" panose="020B0604020202020204" pitchFamily="34" charset="0"/>
                          <a:cs typeface="Arial" panose="020B0604020202020204" pitchFamily="34" charset="0"/>
                        </a:rPr>
                        <a:t>Хуульчийн про-боно 5/1-ний өдөрлөгт хамрагдсан иргэд</a:t>
                      </a:r>
                      <a:endParaRPr lang="en-US" b="1" dirty="0">
                        <a:latin typeface="Arial" panose="020B0604020202020204" pitchFamily="34" charset="0"/>
                        <a:cs typeface="Arial" panose="020B0604020202020204" pitchFamily="34" charset="0"/>
                      </a:endParaRPr>
                    </a:p>
                  </a:txBody>
                  <a:tcPr/>
                </a:tc>
                <a:tc>
                  <a:txBody>
                    <a:bodyPr/>
                    <a:lstStyle/>
                    <a:p>
                      <a:pPr algn="ctr"/>
                      <a:r>
                        <a:rPr lang="mn-MN" sz="1800" b="1" kern="1200" dirty="0">
                          <a:solidFill>
                            <a:schemeClr val="dk1"/>
                          </a:solidFill>
                          <a:effectLst/>
                          <a:latin typeface="Arial" panose="020B0604020202020204" pitchFamily="34" charset="0"/>
                          <a:ea typeface="+mn-ea"/>
                          <a:cs typeface="Arial" panose="020B0604020202020204" pitchFamily="34" charset="0"/>
                        </a:rPr>
                        <a:t>11,123</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30232799"/>
                  </a:ext>
                </a:extLst>
              </a:tr>
              <a:tr h="1050273">
                <a:tc>
                  <a:txBody>
                    <a:bodyPr/>
                    <a:lstStyle/>
                    <a:p>
                      <a:r>
                        <a:rPr lang="mn-MN" b="1" dirty="0">
                          <a:latin typeface="Arial" panose="020B0604020202020204" pitchFamily="34" charset="0"/>
                          <a:cs typeface="Arial" panose="020B0604020202020204" pitchFamily="34" charset="0"/>
                        </a:rPr>
                        <a:t>3.</a:t>
                      </a:r>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just"/>
                      <a:r>
                        <a:rPr lang="mn-MN" b="1" dirty="0">
                          <a:latin typeface="Arial" panose="020B0604020202020204" pitchFamily="34" charset="0"/>
                          <a:cs typeface="Arial" panose="020B0604020202020204" pitchFamily="34" charset="0"/>
                        </a:rPr>
                        <a:t>Ерөнхий боловсролын сургуулийн хүүхдүүдэд цахим орчны зохистой хэрэглээ, хууль эрх зүйн анхан шатны мэдлэг, гэмт хэргээс урьдчилан сэргийлэх сэдэвт сургалт орсон</a:t>
                      </a:r>
                      <a:endParaRPr lang="en-US" b="1"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r>
                        <a:rPr lang="mn-MN" b="1" dirty="0">
                          <a:latin typeface="Arial" panose="020B0604020202020204" pitchFamily="34" charset="0"/>
                          <a:cs typeface="Arial" panose="020B0604020202020204" pitchFamily="34" charset="0"/>
                        </a:rPr>
                        <a:t>15,151</a:t>
                      </a: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9729897"/>
                  </a:ext>
                </a:extLst>
              </a:tr>
              <a:tr h="794080">
                <a:tc>
                  <a:txBody>
                    <a:bodyPr/>
                    <a:lstStyle/>
                    <a:p>
                      <a:r>
                        <a:rPr lang="en-US" b="1" dirty="0">
                          <a:latin typeface="Arial" panose="020B0604020202020204" pitchFamily="34" charset="0"/>
                          <a:cs typeface="Arial" panose="020B0604020202020204" pitchFamily="34" charset="0"/>
                        </a:rPr>
                        <a:t>4.</a:t>
                      </a:r>
                    </a:p>
                  </a:txBody>
                  <a:tcPr>
                    <a:lnT w="12700" cap="flat" cmpd="sng" algn="ctr">
                      <a:solidFill>
                        <a:schemeClr val="tx1"/>
                      </a:solidFill>
                      <a:prstDash val="solid"/>
                      <a:round/>
                      <a:headEnd type="none" w="med" len="med"/>
                      <a:tailEnd type="none" w="med" len="med"/>
                    </a:lnT>
                  </a:tcPr>
                </a:tc>
                <a:tc>
                  <a:txBody>
                    <a:bodyPr/>
                    <a:lstStyle/>
                    <a:p>
                      <a:pPr algn="just"/>
                      <a:r>
                        <a:rPr lang="mn-MN" b="1" dirty="0">
                          <a:latin typeface="Arial" panose="020B0604020202020204" pitchFamily="34" charset="0"/>
                          <a:cs typeface="Arial" panose="020B0604020202020204" pitchFamily="34" charset="0"/>
                        </a:rPr>
                        <a:t>Төлбөрийн чадваргүй иргэдэд өмгөөлөгч томилсон тоо</a:t>
                      </a:r>
                      <a:endParaRPr lang="en-US" b="1" dirty="0">
                        <a:latin typeface="Arial" panose="020B0604020202020204" pitchFamily="34" charset="0"/>
                        <a:cs typeface="Arial" panose="020B0604020202020204" pitchFamily="34" charset="0"/>
                      </a:endParaRPr>
                    </a:p>
                    <a:p>
                      <a:pPr algn="just"/>
                      <a:endParaRPr lang="en-US" b="1"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mn-MN" b="1" dirty="0">
                          <a:latin typeface="Arial" panose="020B0604020202020204" pitchFamily="34" charset="0"/>
                          <a:cs typeface="Arial" panose="020B0604020202020204" pitchFamily="34" charset="0"/>
                        </a:rPr>
                        <a:t>18</a:t>
                      </a:r>
                      <a:endParaRPr lang="en-US" b="1"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689561728"/>
                  </a:ext>
                </a:extLst>
              </a:tr>
            </a:tbl>
          </a:graphicData>
        </a:graphic>
      </p:graphicFrame>
    </p:spTree>
    <p:extLst>
      <p:ext uri="{BB962C8B-B14F-4D97-AF65-F5344CB8AC3E}">
        <p14:creationId xmlns:p14="http://schemas.microsoft.com/office/powerpoint/2010/main" val="2567134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49566E-53EA-2AD4-AFCD-197574BBDF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80AC2F-C4F3-FCE1-CB1B-B5FDA56DC12E}"/>
              </a:ext>
            </a:extLst>
          </p:cNvPr>
          <p:cNvSpPr>
            <a:spLocks noGrp="1"/>
          </p:cNvSpPr>
          <p:nvPr>
            <p:ph type="ctrTitle"/>
          </p:nvPr>
        </p:nvSpPr>
        <p:spPr>
          <a:xfrm>
            <a:off x="961292" y="308610"/>
            <a:ext cx="10316308" cy="7715249"/>
          </a:xfrm>
        </p:spPr>
        <p:txBody>
          <a:bodyPr>
            <a:normAutofit/>
          </a:bodyPr>
          <a:lstStyle/>
          <a:p>
            <a:pPr algn="l"/>
            <a:r>
              <a:rPr lang="mn-MN" sz="20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E8F9040E-A138-0BBC-408C-D8361E827A7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D054B1BE-EEE7-A588-730B-BC3742A6D424}"/>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id="{759BC5C9-6B73-94F7-AFFB-164CD50341CC}"/>
              </a:ext>
            </a:extLst>
          </p:cNvPr>
          <p:cNvGraphicFramePr>
            <a:graphicFrameLocks noGrp="1"/>
          </p:cNvGraphicFramePr>
          <p:nvPr>
            <p:extLst>
              <p:ext uri="{D42A27DB-BD31-4B8C-83A1-F6EECF244321}">
                <p14:modId xmlns:p14="http://schemas.microsoft.com/office/powerpoint/2010/main" val="1939063664"/>
              </p:ext>
            </p:extLst>
          </p:nvPr>
        </p:nvGraphicFramePr>
        <p:xfrm>
          <a:off x="836342" y="1550022"/>
          <a:ext cx="7958190" cy="3663186"/>
        </p:xfrm>
        <a:graphic>
          <a:graphicData uri="http://schemas.openxmlformats.org/drawingml/2006/table">
            <a:tbl>
              <a:tblPr bandRow="1">
                <a:tableStyleId>{5C22544A-7EE6-4342-B048-85BDC9FD1C3A}</a:tableStyleId>
              </a:tblPr>
              <a:tblGrid>
                <a:gridCol w="7125629">
                  <a:extLst>
                    <a:ext uri="{9D8B030D-6E8A-4147-A177-3AD203B41FA5}">
                      <a16:colId xmlns:a16="http://schemas.microsoft.com/office/drawing/2014/main" val="1642172121"/>
                    </a:ext>
                  </a:extLst>
                </a:gridCol>
                <a:gridCol w="832561">
                  <a:extLst>
                    <a:ext uri="{9D8B030D-6E8A-4147-A177-3AD203B41FA5}">
                      <a16:colId xmlns:a16="http://schemas.microsoft.com/office/drawing/2014/main" val="781980776"/>
                    </a:ext>
                  </a:extLst>
                </a:gridCol>
              </a:tblGrid>
              <a:tr h="412593">
                <a:tc gridSpan="2">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Чиг үүргийн хороодын хурал</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229259650"/>
                  </a:ext>
                </a:extLst>
              </a:tr>
              <a:tr h="446417">
                <a:tc>
                  <a:txBody>
                    <a:bodyPr/>
                    <a:lstStyle/>
                    <a:p>
                      <a:pPr marL="0" marR="0" algn="just">
                        <a:lnSpc>
                          <a:spcPct val="106000"/>
                        </a:lnSpc>
                        <a:spcBef>
                          <a:spcPts val="0"/>
                        </a:spcBef>
                        <a:spcAft>
                          <a:spcPts val="800"/>
                        </a:spcAft>
                      </a:pPr>
                      <a:r>
                        <a:rPr lang="mn-MN" dirty="0">
                          <a:latin typeface="Arial" panose="020B0604020202020204" pitchFamily="34" charset="0"/>
                          <a:cs typeface="Arial" panose="020B0604020202020204" pitchFamily="34" charset="0"/>
                        </a:rPr>
                        <a:t>Хуульчийн мэргэжлийн шалгалтын асуудал эрхэлсэн хороо</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9066481"/>
                  </a:ext>
                </a:extLst>
              </a:tr>
              <a:tr h="444287">
                <a:tc>
                  <a:txBody>
                    <a:bodyPr/>
                    <a:lstStyle/>
                    <a:p>
                      <a:pPr marL="0" marR="0">
                        <a:lnSpc>
                          <a:spcPct val="106000"/>
                        </a:lnSpc>
                        <a:spcBef>
                          <a:spcPts val="0"/>
                        </a:spcBef>
                        <a:spcAft>
                          <a:spcPts val="800"/>
                        </a:spcAft>
                      </a:pPr>
                      <a:r>
                        <a:rPr lang="mn-MN" dirty="0">
                          <a:latin typeface="Arial" panose="020B0604020202020204" pitchFamily="34" charset="0"/>
                          <a:cs typeface="Arial" panose="020B0604020202020204" pitchFamily="34" charset="0"/>
                        </a:rPr>
                        <a:t>Хуульчийн үргэлжилсэн сургалтын асуудал эрхэлсэн хороо</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7653252"/>
                  </a:ext>
                </a:extLst>
              </a:tr>
              <a:tr h="547609">
                <a:tc>
                  <a:txBody>
                    <a:bodyPr/>
                    <a:lstStyle/>
                    <a:p>
                      <a:pPr marL="0" marR="0" algn="just">
                        <a:lnSpc>
                          <a:spcPct val="106000"/>
                        </a:lnSpc>
                        <a:spcBef>
                          <a:spcPts val="0"/>
                        </a:spcBef>
                        <a:spcAft>
                          <a:spcPts val="800"/>
                        </a:spcAft>
                      </a:pPr>
                      <a:r>
                        <a:rPr lang="mn-MN" dirty="0">
                          <a:latin typeface="Arial" panose="020B0604020202020204" pitchFamily="34" charset="0"/>
                          <a:cs typeface="Arial" panose="020B0604020202020204" pitchFamily="34" charset="0"/>
                        </a:rPr>
                        <a:t>Хуульчийн мэргэжлийн дүрэм, ёс зүйн асуудал эрхэлсэн хороо</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8766833"/>
                  </a:ext>
                </a:extLst>
              </a:tr>
              <a:tr h="382293">
                <a:tc>
                  <a:txBody>
                    <a:bodyPr/>
                    <a:lstStyle/>
                    <a:p>
                      <a:pPr marL="0" marR="0" algn="just">
                        <a:lnSpc>
                          <a:spcPct val="106000"/>
                        </a:lnSpc>
                        <a:spcBef>
                          <a:spcPts val="0"/>
                        </a:spcBef>
                        <a:spcAft>
                          <a:spcPts val="800"/>
                        </a:spcAft>
                      </a:pPr>
                      <a:r>
                        <a:rPr lang="mn-MN" dirty="0">
                          <a:latin typeface="Arial" panose="020B0604020202020204" pitchFamily="34" charset="0"/>
                          <a:cs typeface="Arial" panose="020B0604020202020204" pitchFamily="34" charset="0"/>
                        </a:rPr>
                        <a:t>Хуульчдын эрх, хууль ёсны ашиг сонирхлыг хамгаалах хороо</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6421217"/>
                  </a:ext>
                </a:extLst>
              </a:tr>
              <a:tr h="537276">
                <a:tc>
                  <a:txBody>
                    <a:bodyPr/>
                    <a:lstStyle/>
                    <a:p>
                      <a:pPr marL="0" marR="0" algn="just">
                        <a:lnSpc>
                          <a:spcPct val="106000"/>
                        </a:lnSpc>
                        <a:spcBef>
                          <a:spcPts val="0"/>
                        </a:spcBef>
                        <a:spcAft>
                          <a:spcPts val="800"/>
                        </a:spcAft>
                      </a:pPr>
                      <a:r>
                        <a:rPr lang="mn-MN" dirty="0">
                          <a:latin typeface="Arial" panose="020B0604020202020204" pitchFamily="34" charset="0"/>
                          <a:cs typeface="Arial" panose="020B0604020202020204" pitchFamily="34" charset="0"/>
                        </a:rPr>
                        <a:t>Хууль зүйн сургуулийг магадлан итгэмжлэх асуудал эрхэлсэн хороо</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6518095"/>
                  </a:ext>
                </a:extLst>
              </a:tr>
              <a:tr h="869028">
                <a:tc>
                  <a:txBody>
                    <a:bodyPr/>
                    <a:lstStyle/>
                    <a:p>
                      <a:pPr marL="0" marR="0" algn="just">
                        <a:lnSpc>
                          <a:spcPct val="106000"/>
                        </a:lnSpc>
                        <a:spcBef>
                          <a:spcPts val="0"/>
                        </a:spcBef>
                        <a:spcAft>
                          <a:spcPts val="800"/>
                        </a:spcAft>
                      </a:pPr>
                      <a:r>
                        <a:rPr lang="mn-MN" dirty="0">
                          <a:latin typeface="Arial" panose="020B0604020202020204" pitchFamily="34" charset="0"/>
                          <a:cs typeface="Arial" panose="020B0604020202020204" pitchFamily="34" charset="0"/>
                        </a:rPr>
                        <a:t>Хууль зүйн шинжлэх ухаан, боловсролын хөгжлийг дэмжих асуудал эрхэлсэн хороо</a:t>
                      </a:r>
                      <a:endParaRPr lang="en-US" dirty="0">
                        <a:latin typeface="Arial" panose="020B06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6000"/>
                        </a:lnSpc>
                        <a:spcBef>
                          <a:spcPts val="0"/>
                        </a:spcBef>
                        <a:spcAft>
                          <a:spcPts val="800"/>
                        </a:spcAft>
                      </a:pPr>
                      <a:r>
                        <a:rPr lang="mn-MN"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9529934"/>
                  </a:ext>
                </a:extLst>
              </a:tr>
            </a:tbl>
          </a:graphicData>
        </a:graphic>
      </p:graphicFrame>
    </p:spTree>
    <p:extLst>
      <p:ext uri="{BB962C8B-B14F-4D97-AF65-F5344CB8AC3E}">
        <p14:creationId xmlns:p14="http://schemas.microsoft.com/office/powerpoint/2010/main" val="2406809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2A0A5A-8A11-1C79-24B4-2DCDB539E3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AC3FEEF-3349-9EFE-510E-EE16297FEE16}"/>
              </a:ext>
            </a:extLst>
          </p:cNvPr>
          <p:cNvSpPr>
            <a:spLocks noGrp="1"/>
          </p:cNvSpPr>
          <p:nvPr>
            <p:ph type="ctrTitle"/>
          </p:nvPr>
        </p:nvSpPr>
        <p:spPr>
          <a:xfrm>
            <a:off x="961292" y="1286540"/>
            <a:ext cx="10078415" cy="6737319"/>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D1DF9FD2-C7FA-EE3A-E22F-5C3A6D9B804D}"/>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Arial" panose="020B0604020202020204" pitchFamily="34" charset="0"/>
              <a:cs typeface="Arial" panose="020B0604020202020204" pitchFamily="34" charset="0"/>
            </a:endParaRPr>
          </a:p>
        </p:txBody>
      </p:sp>
      <p:sp>
        <p:nvSpPr>
          <p:cNvPr id="7" name="Rectangle 3">
            <a:extLst>
              <a:ext uri="{FF2B5EF4-FFF2-40B4-BE49-F238E27FC236}">
                <a16:creationId xmlns:a16="http://schemas.microsoft.com/office/drawing/2014/main" id="{5C8711A2-F2F4-E8A8-798F-82DDE0BC7FAA}"/>
              </a:ext>
            </a:extLst>
          </p:cNvPr>
          <p:cNvSpPr>
            <a:spLocks noChangeArrowheads="1"/>
          </p:cNvSpPr>
          <p:nvPr/>
        </p:nvSpPr>
        <p:spPr bwMode="auto">
          <a:xfrm>
            <a:off x="0" y="28061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2A5E0880-335C-BCC5-5AA0-5A6D7CD70BAE}"/>
              </a:ext>
            </a:extLst>
          </p:cNvPr>
          <p:cNvGraphicFramePr>
            <a:graphicFrameLocks noGrp="1"/>
          </p:cNvGraphicFramePr>
          <p:nvPr>
            <p:extLst>
              <p:ext uri="{D42A27DB-BD31-4B8C-83A1-F6EECF244321}">
                <p14:modId xmlns:p14="http://schemas.microsoft.com/office/powerpoint/2010/main" val="645470055"/>
              </p:ext>
            </p:extLst>
          </p:nvPr>
        </p:nvGraphicFramePr>
        <p:xfrm>
          <a:off x="961293" y="1148576"/>
          <a:ext cx="9810786" cy="5631367"/>
        </p:xfrm>
        <a:graphic>
          <a:graphicData uri="http://schemas.openxmlformats.org/drawingml/2006/table">
            <a:tbl>
              <a:tblPr firstRow="1" firstCol="1" bandRow="1">
                <a:tableStyleId>{5C22544A-7EE6-4342-B048-85BDC9FD1C3A}</a:tableStyleId>
              </a:tblPr>
              <a:tblGrid>
                <a:gridCol w="8927815">
                  <a:extLst>
                    <a:ext uri="{9D8B030D-6E8A-4147-A177-3AD203B41FA5}">
                      <a16:colId xmlns:a16="http://schemas.microsoft.com/office/drawing/2014/main" val="2624986359"/>
                    </a:ext>
                  </a:extLst>
                </a:gridCol>
                <a:gridCol w="882971">
                  <a:extLst>
                    <a:ext uri="{9D8B030D-6E8A-4147-A177-3AD203B41FA5}">
                      <a16:colId xmlns:a16="http://schemas.microsoft.com/office/drawing/2014/main" val="2153006527"/>
                    </a:ext>
                  </a:extLst>
                </a:gridCol>
              </a:tblGrid>
              <a:tr h="288043">
                <a:tc gridSpan="2">
                  <a:txBody>
                    <a:bodyPr/>
                    <a:lstStyle/>
                    <a:p>
                      <a:pPr algn="ctr">
                        <a:lnSpc>
                          <a:spcPct val="106000"/>
                        </a:lnSpc>
                        <a:spcAft>
                          <a:spcPts val="800"/>
                        </a:spcAft>
                        <a:buNone/>
                      </a:pPr>
                      <a:r>
                        <a:rPr lang="mn-MN" dirty="0"/>
                        <a:t>Сайн дурын хороодын хурал</a:t>
                      </a:r>
                      <a:endParaRPr lang="en-US" dirty="0"/>
                    </a:p>
                  </a:txBody>
                  <a:tcPr marL="68580" marR="68580" marT="0" marB="0"/>
                </a:tc>
                <a:tc hMerge="1">
                  <a:txBody>
                    <a:bodyPr/>
                    <a:lstStyle/>
                    <a:p>
                      <a:endParaRPr lang="en-US"/>
                    </a:p>
                  </a:txBody>
                  <a:tcPr/>
                </a:tc>
                <a:extLst>
                  <a:ext uri="{0D108BD9-81ED-4DB2-BD59-A6C34878D82A}">
                    <a16:rowId xmlns:a16="http://schemas.microsoft.com/office/drawing/2014/main" val="2145655747"/>
                  </a:ext>
                </a:extLst>
              </a:tr>
              <a:tr h="288043">
                <a:tc>
                  <a:txBody>
                    <a:bodyPr/>
                    <a:lstStyle/>
                    <a:p>
                      <a:pPr>
                        <a:lnSpc>
                          <a:spcPct val="106000"/>
                        </a:lnSpc>
                        <a:spcAft>
                          <a:spcPts val="800"/>
                        </a:spcAft>
                        <a:buNone/>
                      </a:pPr>
                      <a:r>
                        <a:rPr lang="mn-MN" dirty="0"/>
                        <a:t>Үндсэн хуулийн эрх зүйн хороо</a:t>
                      </a:r>
                      <a:endParaRPr lang="en-US" dirty="0"/>
                    </a:p>
                  </a:txBody>
                  <a:tcPr marL="68580" marR="68580" marT="0" marB="0"/>
                </a:tc>
                <a:tc>
                  <a:txBody>
                    <a:bodyPr/>
                    <a:lstStyle/>
                    <a:p>
                      <a:pPr algn="ctr">
                        <a:lnSpc>
                          <a:spcPct val="106000"/>
                        </a:lnSpc>
                        <a:spcAft>
                          <a:spcPts val="800"/>
                        </a:spcAft>
                        <a:buNone/>
                      </a:pPr>
                      <a:r>
                        <a:rPr lang="mn-MN"/>
                        <a:t>2</a:t>
                      </a:r>
                      <a:endParaRPr lang="en-US"/>
                    </a:p>
                  </a:txBody>
                  <a:tcPr marL="68580" marR="68580" marT="0" marB="0" anchor="ctr"/>
                </a:tc>
                <a:extLst>
                  <a:ext uri="{0D108BD9-81ED-4DB2-BD59-A6C34878D82A}">
                    <a16:rowId xmlns:a16="http://schemas.microsoft.com/office/drawing/2014/main" val="2707212238"/>
                  </a:ext>
                </a:extLst>
              </a:tr>
              <a:tr h="288043">
                <a:tc>
                  <a:txBody>
                    <a:bodyPr/>
                    <a:lstStyle/>
                    <a:p>
                      <a:pPr>
                        <a:lnSpc>
                          <a:spcPct val="106000"/>
                        </a:lnSpc>
                        <a:spcAft>
                          <a:spcPts val="800"/>
                        </a:spcAft>
                        <a:buNone/>
                      </a:pPr>
                      <a:r>
                        <a:rPr lang="mn-MN" dirty="0"/>
                        <a:t>Шүүгчдийн хороо</a:t>
                      </a:r>
                      <a:endParaRPr lang="en-US" dirty="0"/>
                    </a:p>
                  </a:txBody>
                  <a:tcPr marL="68580" marR="68580" marT="0" marB="0"/>
                </a:tc>
                <a:tc>
                  <a:txBody>
                    <a:bodyPr/>
                    <a:lstStyle/>
                    <a:p>
                      <a:pPr algn="ctr">
                        <a:lnSpc>
                          <a:spcPct val="106000"/>
                        </a:lnSpc>
                        <a:spcAft>
                          <a:spcPts val="800"/>
                        </a:spcAft>
                        <a:buNone/>
                      </a:pPr>
                      <a:r>
                        <a:rPr lang="mn-MN"/>
                        <a:t>3</a:t>
                      </a:r>
                      <a:endParaRPr lang="en-US"/>
                    </a:p>
                  </a:txBody>
                  <a:tcPr marL="68580" marR="68580" marT="0" marB="0" anchor="ctr"/>
                </a:tc>
                <a:extLst>
                  <a:ext uri="{0D108BD9-81ED-4DB2-BD59-A6C34878D82A}">
                    <a16:rowId xmlns:a16="http://schemas.microsoft.com/office/drawing/2014/main" val="2194422006"/>
                  </a:ext>
                </a:extLst>
              </a:tr>
              <a:tr h="288043">
                <a:tc>
                  <a:txBody>
                    <a:bodyPr/>
                    <a:lstStyle/>
                    <a:p>
                      <a:pPr>
                        <a:lnSpc>
                          <a:spcPct val="106000"/>
                        </a:lnSpc>
                        <a:spcAft>
                          <a:spcPts val="800"/>
                        </a:spcAft>
                        <a:buNone/>
                      </a:pPr>
                      <a:r>
                        <a:rPr lang="mn-MN" dirty="0"/>
                        <a:t>Прокурорын хороо</a:t>
                      </a:r>
                      <a:endParaRPr lang="en-US" dirty="0"/>
                    </a:p>
                  </a:txBody>
                  <a:tcPr marL="68580" marR="68580" marT="0" marB="0"/>
                </a:tc>
                <a:tc>
                  <a:txBody>
                    <a:bodyPr/>
                    <a:lstStyle/>
                    <a:p>
                      <a:pPr algn="ctr">
                        <a:lnSpc>
                          <a:spcPct val="106000"/>
                        </a:lnSpc>
                        <a:spcAft>
                          <a:spcPts val="800"/>
                        </a:spcAft>
                        <a:buNone/>
                      </a:pPr>
                      <a:r>
                        <a:rPr lang="en-US"/>
                        <a:t>1</a:t>
                      </a:r>
                    </a:p>
                  </a:txBody>
                  <a:tcPr marL="68580" marR="68580" marT="0" marB="0" anchor="ctr"/>
                </a:tc>
                <a:extLst>
                  <a:ext uri="{0D108BD9-81ED-4DB2-BD59-A6C34878D82A}">
                    <a16:rowId xmlns:a16="http://schemas.microsoft.com/office/drawing/2014/main" val="2046881663"/>
                  </a:ext>
                </a:extLst>
              </a:tr>
              <a:tr h="288043">
                <a:tc>
                  <a:txBody>
                    <a:bodyPr/>
                    <a:lstStyle/>
                    <a:p>
                      <a:pPr>
                        <a:lnSpc>
                          <a:spcPct val="106000"/>
                        </a:lnSpc>
                        <a:spcAft>
                          <a:spcPts val="800"/>
                        </a:spcAft>
                        <a:buNone/>
                      </a:pPr>
                      <a:r>
                        <a:rPr lang="mn-MN" dirty="0"/>
                        <a:t>Өмгөөлөгчдийн хороо</a:t>
                      </a:r>
                      <a:endParaRPr lang="en-US" dirty="0"/>
                    </a:p>
                  </a:txBody>
                  <a:tcPr marL="68580" marR="68580" marT="0" marB="0"/>
                </a:tc>
                <a:tc>
                  <a:txBody>
                    <a:bodyPr/>
                    <a:lstStyle/>
                    <a:p>
                      <a:pPr algn="ctr">
                        <a:lnSpc>
                          <a:spcPct val="106000"/>
                        </a:lnSpc>
                        <a:spcAft>
                          <a:spcPts val="800"/>
                        </a:spcAft>
                        <a:buNone/>
                      </a:pPr>
                      <a:r>
                        <a:rPr lang="mn-MN"/>
                        <a:t>6</a:t>
                      </a:r>
                      <a:endParaRPr lang="en-US"/>
                    </a:p>
                  </a:txBody>
                  <a:tcPr marL="68580" marR="68580" marT="0" marB="0" anchor="ctr"/>
                </a:tc>
                <a:extLst>
                  <a:ext uri="{0D108BD9-81ED-4DB2-BD59-A6C34878D82A}">
                    <a16:rowId xmlns:a16="http://schemas.microsoft.com/office/drawing/2014/main" val="2541915299"/>
                  </a:ext>
                </a:extLst>
              </a:tr>
              <a:tr h="288043">
                <a:tc>
                  <a:txBody>
                    <a:bodyPr/>
                    <a:lstStyle/>
                    <a:p>
                      <a:pPr>
                        <a:lnSpc>
                          <a:spcPct val="106000"/>
                        </a:lnSpc>
                        <a:spcAft>
                          <a:spcPts val="800"/>
                        </a:spcAft>
                        <a:buNone/>
                      </a:pPr>
                      <a:r>
                        <a:rPr lang="mn-MN" dirty="0"/>
                        <a:t>Иргэний эрх зүйн хороо</a:t>
                      </a:r>
                      <a:endParaRPr lang="en-US" dirty="0"/>
                    </a:p>
                  </a:txBody>
                  <a:tcPr marL="68580" marR="68580" marT="0" marB="0"/>
                </a:tc>
                <a:tc>
                  <a:txBody>
                    <a:bodyPr/>
                    <a:lstStyle/>
                    <a:p>
                      <a:pPr algn="ctr">
                        <a:lnSpc>
                          <a:spcPct val="106000"/>
                        </a:lnSpc>
                        <a:spcAft>
                          <a:spcPts val="800"/>
                        </a:spcAft>
                        <a:buNone/>
                      </a:pPr>
                      <a:r>
                        <a:rPr lang="mn-MN"/>
                        <a:t>4</a:t>
                      </a:r>
                      <a:endParaRPr lang="en-US"/>
                    </a:p>
                  </a:txBody>
                  <a:tcPr marL="68580" marR="68580" marT="0" marB="0" anchor="ctr"/>
                </a:tc>
                <a:extLst>
                  <a:ext uri="{0D108BD9-81ED-4DB2-BD59-A6C34878D82A}">
                    <a16:rowId xmlns:a16="http://schemas.microsoft.com/office/drawing/2014/main" val="2843969654"/>
                  </a:ext>
                </a:extLst>
              </a:tr>
              <a:tr h="288043">
                <a:tc>
                  <a:txBody>
                    <a:bodyPr/>
                    <a:lstStyle/>
                    <a:p>
                      <a:pPr>
                        <a:lnSpc>
                          <a:spcPct val="106000"/>
                        </a:lnSpc>
                        <a:spcAft>
                          <a:spcPts val="800"/>
                        </a:spcAft>
                        <a:buNone/>
                      </a:pPr>
                      <a:r>
                        <a:rPr lang="mn-MN" dirty="0"/>
                        <a:t>Захиргааны эрх зүйн хороо</a:t>
                      </a:r>
                      <a:endParaRPr lang="en-US" dirty="0"/>
                    </a:p>
                  </a:txBody>
                  <a:tcPr marL="68580" marR="68580" marT="0" marB="0"/>
                </a:tc>
                <a:tc>
                  <a:txBody>
                    <a:bodyPr/>
                    <a:lstStyle/>
                    <a:p>
                      <a:pPr algn="ctr">
                        <a:lnSpc>
                          <a:spcPct val="106000"/>
                        </a:lnSpc>
                        <a:spcAft>
                          <a:spcPts val="800"/>
                        </a:spcAft>
                        <a:buNone/>
                      </a:pPr>
                      <a:r>
                        <a:rPr lang="en-US"/>
                        <a:t>3</a:t>
                      </a:r>
                    </a:p>
                  </a:txBody>
                  <a:tcPr marL="68580" marR="68580" marT="0" marB="0" anchor="ctr"/>
                </a:tc>
                <a:extLst>
                  <a:ext uri="{0D108BD9-81ED-4DB2-BD59-A6C34878D82A}">
                    <a16:rowId xmlns:a16="http://schemas.microsoft.com/office/drawing/2014/main" val="2044210718"/>
                  </a:ext>
                </a:extLst>
              </a:tr>
              <a:tr h="288043">
                <a:tc>
                  <a:txBody>
                    <a:bodyPr/>
                    <a:lstStyle/>
                    <a:p>
                      <a:pPr>
                        <a:lnSpc>
                          <a:spcPct val="106000"/>
                        </a:lnSpc>
                        <a:spcAft>
                          <a:spcPts val="800"/>
                        </a:spcAft>
                        <a:buNone/>
                      </a:pPr>
                      <a:r>
                        <a:rPr lang="mn-MN" dirty="0"/>
                        <a:t>Эрүүгийн эрх зүйн хороо</a:t>
                      </a:r>
                      <a:endParaRPr lang="en-US" dirty="0"/>
                    </a:p>
                  </a:txBody>
                  <a:tcPr marL="68580" marR="68580" marT="0" marB="0"/>
                </a:tc>
                <a:tc>
                  <a:txBody>
                    <a:bodyPr/>
                    <a:lstStyle/>
                    <a:p>
                      <a:pPr algn="ctr">
                        <a:lnSpc>
                          <a:spcPct val="106000"/>
                        </a:lnSpc>
                        <a:spcAft>
                          <a:spcPts val="800"/>
                        </a:spcAft>
                        <a:buNone/>
                      </a:pPr>
                      <a:r>
                        <a:rPr lang="en-US"/>
                        <a:t>4</a:t>
                      </a:r>
                    </a:p>
                  </a:txBody>
                  <a:tcPr marL="68580" marR="68580" marT="0" marB="0" anchor="ctr"/>
                </a:tc>
                <a:extLst>
                  <a:ext uri="{0D108BD9-81ED-4DB2-BD59-A6C34878D82A}">
                    <a16:rowId xmlns:a16="http://schemas.microsoft.com/office/drawing/2014/main" val="2309415345"/>
                  </a:ext>
                </a:extLst>
              </a:tr>
              <a:tr h="288043">
                <a:tc>
                  <a:txBody>
                    <a:bodyPr/>
                    <a:lstStyle/>
                    <a:p>
                      <a:pPr>
                        <a:lnSpc>
                          <a:spcPct val="106000"/>
                        </a:lnSpc>
                        <a:spcAft>
                          <a:spcPts val="800"/>
                        </a:spcAft>
                        <a:buNone/>
                      </a:pPr>
                      <a:r>
                        <a:rPr lang="mn-MN" dirty="0"/>
                        <a:t>Олон улсын эрх зүйн хороо</a:t>
                      </a:r>
                      <a:endParaRPr lang="en-US" dirty="0"/>
                    </a:p>
                  </a:txBody>
                  <a:tcPr marL="68580" marR="68580" marT="0" marB="0"/>
                </a:tc>
                <a:tc>
                  <a:txBody>
                    <a:bodyPr/>
                    <a:lstStyle/>
                    <a:p>
                      <a:pPr algn="ctr">
                        <a:lnSpc>
                          <a:spcPct val="106000"/>
                        </a:lnSpc>
                        <a:spcAft>
                          <a:spcPts val="800"/>
                        </a:spcAft>
                        <a:buNone/>
                      </a:pPr>
                      <a:r>
                        <a:rPr lang="mn-MN"/>
                        <a:t>3</a:t>
                      </a:r>
                      <a:endParaRPr lang="en-US"/>
                    </a:p>
                  </a:txBody>
                  <a:tcPr marL="68580" marR="68580" marT="0" marB="0" anchor="ctr"/>
                </a:tc>
                <a:extLst>
                  <a:ext uri="{0D108BD9-81ED-4DB2-BD59-A6C34878D82A}">
                    <a16:rowId xmlns:a16="http://schemas.microsoft.com/office/drawing/2014/main" val="1612582033"/>
                  </a:ext>
                </a:extLst>
              </a:tr>
              <a:tr h="323026">
                <a:tc>
                  <a:txBody>
                    <a:bodyPr/>
                    <a:lstStyle/>
                    <a:p>
                      <a:pPr>
                        <a:lnSpc>
                          <a:spcPct val="106000"/>
                        </a:lnSpc>
                        <a:spcAft>
                          <a:spcPts val="800"/>
                        </a:spcAft>
                        <a:buNone/>
                      </a:pPr>
                      <a:r>
                        <a:rPr lang="mn-MN" dirty="0"/>
                        <a:t>Эдийн засгийн эрх зүйн хороо</a:t>
                      </a:r>
                      <a:endParaRPr lang="en-US" dirty="0"/>
                    </a:p>
                  </a:txBody>
                  <a:tcPr marL="68580" marR="68580" marT="0" marB="0"/>
                </a:tc>
                <a:tc>
                  <a:txBody>
                    <a:bodyPr/>
                    <a:lstStyle/>
                    <a:p>
                      <a:pPr algn="ctr">
                        <a:lnSpc>
                          <a:spcPct val="106000"/>
                        </a:lnSpc>
                        <a:spcAft>
                          <a:spcPts val="800"/>
                        </a:spcAft>
                        <a:buNone/>
                      </a:pPr>
                      <a:r>
                        <a:rPr lang="mn-MN"/>
                        <a:t>3</a:t>
                      </a:r>
                      <a:endParaRPr lang="en-US"/>
                    </a:p>
                  </a:txBody>
                  <a:tcPr marL="68580" marR="68580" marT="0" marB="0" anchor="ctr"/>
                </a:tc>
                <a:extLst>
                  <a:ext uri="{0D108BD9-81ED-4DB2-BD59-A6C34878D82A}">
                    <a16:rowId xmlns:a16="http://schemas.microsoft.com/office/drawing/2014/main" val="15570257"/>
                  </a:ext>
                </a:extLst>
              </a:tr>
              <a:tr h="487477">
                <a:tc>
                  <a:txBody>
                    <a:bodyPr/>
                    <a:lstStyle/>
                    <a:p>
                      <a:pPr algn="just">
                        <a:lnSpc>
                          <a:spcPct val="106000"/>
                        </a:lnSpc>
                        <a:spcAft>
                          <a:spcPts val="800"/>
                        </a:spcAft>
                        <a:buNone/>
                      </a:pPr>
                      <a:r>
                        <a:rPr lang="mn-MN" dirty="0"/>
                        <a:t>Хуульчийн нийтэд тустай мэргэжлийн үйл ажиллагаа эрхэлсэн хороо</a:t>
                      </a:r>
                      <a:endParaRPr lang="en-US" dirty="0"/>
                    </a:p>
                  </a:txBody>
                  <a:tcPr marL="68580" marR="68580" marT="0" marB="0"/>
                </a:tc>
                <a:tc>
                  <a:txBody>
                    <a:bodyPr/>
                    <a:lstStyle/>
                    <a:p>
                      <a:pPr algn="ctr">
                        <a:lnSpc>
                          <a:spcPct val="106000"/>
                        </a:lnSpc>
                        <a:spcAft>
                          <a:spcPts val="800"/>
                        </a:spcAft>
                        <a:buNone/>
                      </a:pPr>
                      <a:r>
                        <a:rPr lang="mn-MN" dirty="0"/>
                        <a:t>3</a:t>
                      </a:r>
                      <a:endParaRPr lang="en-US" dirty="0"/>
                    </a:p>
                  </a:txBody>
                  <a:tcPr marL="68580" marR="68580" marT="0" marB="0" anchor="ctr"/>
                </a:tc>
                <a:extLst>
                  <a:ext uri="{0D108BD9-81ED-4DB2-BD59-A6C34878D82A}">
                    <a16:rowId xmlns:a16="http://schemas.microsoft.com/office/drawing/2014/main" val="1247922364"/>
                  </a:ext>
                </a:extLst>
              </a:tr>
              <a:tr h="588828">
                <a:tc>
                  <a:txBody>
                    <a:bodyPr/>
                    <a:lstStyle/>
                    <a:p>
                      <a:pPr algn="just">
                        <a:lnSpc>
                          <a:spcPct val="106000"/>
                        </a:lnSpc>
                        <a:spcAft>
                          <a:spcPts val="800"/>
                        </a:spcAft>
                        <a:buNone/>
                      </a:pPr>
                      <a:r>
                        <a:rPr lang="mn-MN" dirty="0"/>
                        <a:t>Төлбөрийн чадваргүй иргэдэд хууль зүйн туслалцаа, өмгөөллийн үйлчилгээ үзүүлэх асуудал эрхэлсэн хороо</a:t>
                      </a:r>
                      <a:endParaRPr lang="en-US" dirty="0"/>
                    </a:p>
                  </a:txBody>
                  <a:tcPr marL="68580" marR="68580" marT="0" marB="0"/>
                </a:tc>
                <a:tc>
                  <a:txBody>
                    <a:bodyPr/>
                    <a:lstStyle/>
                    <a:p>
                      <a:pPr algn="ctr">
                        <a:lnSpc>
                          <a:spcPct val="106000"/>
                        </a:lnSpc>
                        <a:spcAft>
                          <a:spcPts val="800"/>
                        </a:spcAft>
                        <a:buNone/>
                      </a:pPr>
                      <a:r>
                        <a:rPr lang="mn-MN"/>
                        <a:t>1</a:t>
                      </a:r>
                      <a:endParaRPr lang="en-US"/>
                    </a:p>
                  </a:txBody>
                  <a:tcPr marL="68580" marR="68580" marT="0" marB="0" anchor="ctr"/>
                </a:tc>
                <a:extLst>
                  <a:ext uri="{0D108BD9-81ED-4DB2-BD59-A6C34878D82A}">
                    <a16:rowId xmlns:a16="http://schemas.microsoft.com/office/drawing/2014/main" val="1151962007"/>
                  </a:ext>
                </a:extLst>
              </a:tr>
              <a:tr h="288043">
                <a:tc>
                  <a:txBody>
                    <a:bodyPr/>
                    <a:lstStyle/>
                    <a:p>
                      <a:pPr algn="just">
                        <a:lnSpc>
                          <a:spcPct val="106000"/>
                        </a:lnSpc>
                        <a:spcAft>
                          <a:spcPts val="800"/>
                        </a:spcAft>
                        <a:buNone/>
                      </a:pPr>
                      <a:r>
                        <a:rPr lang="mn-MN" dirty="0"/>
                        <a:t>Эвлэрүүлэн зуучлалыг дэмжих асуудал эрхэлсэн хороо</a:t>
                      </a:r>
                      <a:endParaRPr lang="en-US" dirty="0"/>
                    </a:p>
                  </a:txBody>
                  <a:tcPr marL="68580" marR="68580" marT="0" marB="0"/>
                </a:tc>
                <a:tc>
                  <a:txBody>
                    <a:bodyPr/>
                    <a:lstStyle/>
                    <a:p>
                      <a:pPr algn="ctr">
                        <a:lnSpc>
                          <a:spcPct val="106000"/>
                        </a:lnSpc>
                        <a:spcAft>
                          <a:spcPts val="800"/>
                        </a:spcAft>
                        <a:buNone/>
                      </a:pPr>
                      <a:r>
                        <a:rPr lang="en-US"/>
                        <a:t>6</a:t>
                      </a:r>
                    </a:p>
                  </a:txBody>
                  <a:tcPr marL="68580" marR="68580" marT="0" marB="0" anchor="ctr"/>
                </a:tc>
                <a:extLst>
                  <a:ext uri="{0D108BD9-81ED-4DB2-BD59-A6C34878D82A}">
                    <a16:rowId xmlns:a16="http://schemas.microsoft.com/office/drawing/2014/main" val="2245313784"/>
                  </a:ext>
                </a:extLst>
              </a:tr>
              <a:tr h="487477">
                <a:tc>
                  <a:txBody>
                    <a:bodyPr/>
                    <a:lstStyle/>
                    <a:p>
                      <a:pPr algn="just">
                        <a:lnSpc>
                          <a:spcPct val="106000"/>
                        </a:lnSpc>
                        <a:spcAft>
                          <a:spcPts val="800"/>
                        </a:spcAft>
                        <a:buNone/>
                      </a:pPr>
                      <a:r>
                        <a:rPr lang="mn-MN" dirty="0"/>
                        <a:t>Өмгөөллийн нөхөрлөлийн хөгжлийг дэмжих асуудал эрхэлсэн хороо</a:t>
                      </a:r>
                      <a:endParaRPr lang="en-US" dirty="0"/>
                    </a:p>
                  </a:txBody>
                  <a:tcPr marL="68580" marR="68580" marT="0" marB="0"/>
                </a:tc>
                <a:tc>
                  <a:txBody>
                    <a:bodyPr/>
                    <a:lstStyle/>
                    <a:p>
                      <a:pPr algn="ctr">
                        <a:lnSpc>
                          <a:spcPct val="106000"/>
                        </a:lnSpc>
                        <a:spcAft>
                          <a:spcPts val="800"/>
                        </a:spcAft>
                        <a:buNone/>
                      </a:pPr>
                      <a:r>
                        <a:rPr lang="mn-MN"/>
                        <a:t>6</a:t>
                      </a:r>
                      <a:endParaRPr lang="en-US"/>
                    </a:p>
                  </a:txBody>
                  <a:tcPr marL="68580" marR="68580" marT="0" marB="0" anchor="ctr"/>
                </a:tc>
                <a:extLst>
                  <a:ext uri="{0D108BD9-81ED-4DB2-BD59-A6C34878D82A}">
                    <a16:rowId xmlns:a16="http://schemas.microsoft.com/office/drawing/2014/main" val="558151734"/>
                  </a:ext>
                </a:extLst>
              </a:tr>
              <a:tr h="288043">
                <a:tc>
                  <a:txBody>
                    <a:bodyPr/>
                    <a:lstStyle/>
                    <a:p>
                      <a:pPr algn="just">
                        <a:lnSpc>
                          <a:spcPct val="106000"/>
                        </a:lnSpc>
                        <a:spcAft>
                          <a:spcPts val="800"/>
                        </a:spcAft>
                        <a:buNone/>
                      </a:pPr>
                      <a:r>
                        <a:rPr lang="mn-MN" dirty="0"/>
                        <a:t>Нотариатын хөгжлийг дэмжих хороо</a:t>
                      </a:r>
                      <a:endParaRPr lang="en-US" dirty="0"/>
                    </a:p>
                  </a:txBody>
                  <a:tcPr marL="68580" marR="68580" marT="0" marB="0"/>
                </a:tc>
                <a:tc>
                  <a:txBody>
                    <a:bodyPr/>
                    <a:lstStyle/>
                    <a:p>
                      <a:pPr algn="ctr">
                        <a:lnSpc>
                          <a:spcPct val="106000"/>
                        </a:lnSpc>
                        <a:spcAft>
                          <a:spcPts val="800"/>
                        </a:spcAft>
                        <a:buNone/>
                      </a:pPr>
                      <a:r>
                        <a:rPr lang="mn-MN"/>
                        <a:t>2</a:t>
                      </a:r>
                      <a:endParaRPr lang="en-US"/>
                    </a:p>
                  </a:txBody>
                  <a:tcPr marL="68580" marR="68580" marT="0" marB="0" anchor="ctr"/>
                </a:tc>
                <a:extLst>
                  <a:ext uri="{0D108BD9-81ED-4DB2-BD59-A6C34878D82A}">
                    <a16:rowId xmlns:a16="http://schemas.microsoft.com/office/drawing/2014/main" val="1516480672"/>
                  </a:ext>
                </a:extLst>
              </a:tr>
              <a:tr h="288043">
                <a:tc>
                  <a:txBody>
                    <a:bodyPr/>
                    <a:lstStyle/>
                    <a:p>
                      <a:pPr algn="just">
                        <a:lnSpc>
                          <a:spcPct val="106000"/>
                        </a:lnSpc>
                        <a:spcAft>
                          <a:spcPts val="800"/>
                        </a:spcAft>
                        <a:buNone/>
                      </a:pPr>
                      <a:r>
                        <a:rPr lang="mn-MN" dirty="0"/>
                        <a:t>Ахмадын хороо </a:t>
                      </a:r>
                      <a:endParaRPr lang="en-US" dirty="0"/>
                    </a:p>
                  </a:txBody>
                  <a:tcPr marL="68580" marR="68580" marT="0" marB="0"/>
                </a:tc>
                <a:tc>
                  <a:txBody>
                    <a:bodyPr/>
                    <a:lstStyle/>
                    <a:p>
                      <a:pPr algn="ctr">
                        <a:lnSpc>
                          <a:spcPct val="106000"/>
                        </a:lnSpc>
                        <a:spcAft>
                          <a:spcPts val="800"/>
                        </a:spcAft>
                        <a:buNone/>
                      </a:pPr>
                      <a:r>
                        <a:rPr lang="mn-MN"/>
                        <a:t>-</a:t>
                      </a:r>
                      <a:endParaRPr lang="en-US"/>
                    </a:p>
                  </a:txBody>
                  <a:tcPr marL="68580" marR="68580" marT="0" marB="0" anchor="ctr"/>
                </a:tc>
                <a:extLst>
                  <a:ext uri="{0D108BD9-81ED-4DB2-BD59-A6C34878D82A}">
                    <a16:rowId xmlns:a16="http://schemas.microsoft.com/office/drawing/2014/main" val="1544811813"/>
                  </a:ext>
                </a:extLst>
              </a:tr>
              <a:tr h="288043">
                <a:tc>
                  <a:txBody>
                    <a:bodyPr/>
                    <a:lstStyle/>
                    <a:p>
                      <a:pPr algn="just">
                        <a:lnSpc>
                          <a:spcPct val="106000"/>
                        </a:lnSpc>
                        <a:spcAft>
                          <a:spcPts val="800"/>
                        </a:spcAft>
                        <a:buNone/>
                      </a:pPr>
                      <a:r>
                        <a:rPr lang="mn-MN" dirty="0"/>
                        <a:t>Спортын эрх зүйн хороо </a:t>
                      </a:r>
                      <a:endParaRPr lang="en-US" dirty="0"/>
                    </a:p>
                  </a:txBody>
                  <a:tcPr marL="68580" marR="68580" marT="0" marB="0"/>
                </a:tc>
                <a:tc>
                  <a:txBody>
                    <a:bodyPr/>
                    <a:lstStyle/>
                    <a:p>
                      <a:pPr algn="ctr">
                        <a:lnSpc>
                          <a:spcPct val="106000"/>
                        </a:lnSpc>
                        <a:spcAft>
                          <a:spcPts val="800"/>
                        </a:spcAft>
                        <a:buNone/>
                      </a:pPr>
                      <a:r>
                        <a:rPr lang="mn-MN" dirty="0"/>
                        <a:t>-</a:t>
                      </a:r>
                      <a:endParaRPr lang="en-US" dirty="0"/>
                    </a:p>
                  </a:txBody>
                  <a:tcPr marL="68580" marR="68580" marT="0" marB="0" anchor="ctr"/>
                </a:tc>
                <a:extLst>
                  <a:ext uri="{0D108BD9-81ED-4DB2-BD59-A6C34878D82A}">
                    <a16:rowId xmlns:a16="http://schemas.microsoft.com/office/drawing/2014/main" val="1634664015"/>
                  </a:ext>
                </a:extLst>
              </a:tr>
            </a:tbl>
          </a:graphicData>
        </a:graphic>
      </p:graphicFrame>
    </p:spTree>
    <p:extLst>
      <p:ext uri="{BB962C8B-B14F-4D97-AF65-F5344CB8AC3E}">
        <p14:creationId xmlns:p14="http://schemas.microsoft.com/office/powerpoint/2010/main" val="1837418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90A3735-3DF9-1C1C-0F03-D38CE5F6CE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92260E2-2BB7-EFD4-541D-757171466500}"/>
              </a:ext>
            </a:extLst>
          </p:cNvPr>
          <p:cNvSpPr>
            <a:spLocks noGrp="1"/>
          </p:cNvSpPr>
          <p:nvPr>
            <p:ph type="ctrTitle"/>
          </p:nvPr>
        </p:nvSpPr>
        <p:spPr>
          <a:xfrm>
            <a:off x="962977" y="1282390"/>
            <a:ext cx="10766420"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0136E0B0-074A-2801-B1F3-23A2D84DD36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3EAF28A7-2F37-38BC-CE4E-2A6F6E4FEA6B}"/>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39D1FE17-0033-FD13-2F53-D78E9A651C54}"/>
              </a:ext>
            </a:extLst>
          </p:cNvPr>
          <p:cNvSpPr txBox="1"/>
          <p:nvPr/>
        </p:nvSpPr>
        <p:spPr>
          <a:xfrm>
            <a:off x="1440794" y="1167124"/>
            <a:ext cx="10078415" cy="646331"/>
          </a:xfrm>
          <a:prstGeom prst="rect">
            <a:avLst/>
          </a:prstGeom>
          <a:noFill/>
        </p:spPr>
        <p:txBody>
          <a:bodyPr wrap="square">
            <a:spAutoFit/>
          </a:bodyPr>
          <a:lstStyle/>
          <a:p>
            <a:pPr algn="just"/>
            <a:endParaRPr lang="mn-MN" dirty="0">
              <a:latin typeface="Arial" panose="020B0604020202020204" pitchFamily="34" charset="0"/>
            </a:endParaRPr>
          </a:p>
          <a:p>
            <a:pPr algn="ctr"/>
            <a:r>
              <a:rPr lang="mn-MN" dirty="0">
                <a:latin typeface="Arial" panose="020B0604020202020204" pitchFamily="34" charset="0"/>
                <a:cs typeface="Arial" panose="020B0604020202020204" pitchFamily="34" charset="0"/>
              </a:rPr>
              <a:t>Хуулийн төслийн хэлэлцүүлэг </a:t>
            </a: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7F7FE2BC-3C40-63C1-E5C1-4CB515486395}"/>
              </a:ext>
            </a:extLst>
          </p:cNvPr>
          <p:cNvGraphicFramePr>
            <a:graphicFrameLocks noGrp="1"/>
          </p:cNvGraphicFramePr>
          <p:nvPr>
            <p:extLst>
              <p:ext uri="{D42A27DB-BD31-4B8C-83A1-F6EECF244321}">
                <p14:modId xmlns:p14="http://schemas.microsoft.com/office/powerpoint/2010/main" val="3910354009"/>
              </p:ext>
            </p:extLst>
          </p:nvPr>
        </p:nvGraphicFramePr>
        <p:xfrm>
          <a:off x="859728" y="1813455"/>
          <a:ext cx="11332271" cy="4584383"/>
        </p:xfrm>
        <a:graphic>
          <a:graphicData uri="http://schemas.openxmlformats.org/drawingml/2006/table">
            <a:tbl>
              <a:tblPr bandRow="1">
                <a:tableStyleId>{5C22544A-7EE6-4342-B048-85BDC9FD1C3A}</a:tableStyleId>
              </a:tblPr>
              <a:tblGrid>
                <a:gridCol w="11332271">
                  <a:extLst>
                    <a:ext uri="{9D8B030D-6E8A-4147-A177-3AD203B41FA5}">
                      <a16:colId xmlns:a16="http://schemas.microsoft.com/office/drawing/2014/main" val="1105060725"/>
                    </a:ext>
                  </a:extLst>
                </a:gridCol>
              </a:tblGrid>
              <a:tr h="4242828">
                <a:tc>
                  <a:txBody>
                    <a:bodyPr/>
                    <a:lstStyle/>
                    <a:p>
                      <a:pPr marL="342900" marR="0" lvl="0" indent="-342900" algn="just" defTabSz="914400" rtl="0" eaLnBrk="1" fontAlgn="auto" latinLnBrk="0" hangingPunct="1">
                        <a:lnSpc>
                          <a:spcPct val="107000"/>
                        </a:lnSpc>
                        <a:spcBef>
                          <a:spcPts val="0"/>
                        </a:spcBef>
                        <a:spcAft>
                          <a:spcPts val="0"/>
                        </a:spcAft>
                        <a:buClrTx/>
                        <a:buSzTx/>
                        <a:buFont typeface="+mj-lt"/>
                        <a:buAutoNum type="arabicPeriod"/>
                        <a:tabLst/>
                        <a:defRPr/>
                      </a:pPr>
                      <a:r>
                        <a:rPr lang="mn-MN" sz="1800" kern="1200" dirty="0">
                          <a:solidFill>
                            <a:schemeClr val="dk1"/>
                          </a:solidFill>
                          <a:effectLst/>
                          <a:latin typeface="Arial" panose="020B0604020202020204" pitchFamily="34" charset="0"/>
                          <a:ea typeface="+mn-ea"/>
                          <a:cs typeface="Arial" panose="020B0604020202020204" pitchFamily="34" charset="0"/>
                        </a:rPr>
                        <a:t>Монгол Улсын Үндсэн хуулийн цэцийн тухай хуулийн шинэчилсэн найруулгын төсөл”, “үндсэн хуулийн цэцэд маргаан хянан шийдвэрлэх тухай хуулийн шинэчилсэн найруулгын төсөл” сэдвээр хэлэлцүүлэг зохион байгуулав.</a:t>
                      </a:r>
                      <a:endParaRPr lang="en-US" sz="1800" kern="1200" dirty="0">
                        <a:solidFill>
                          <a:schemeClr val="dk1"/>
                        </a:solidFill>
                        <a:effectLst/>
                        <a:latin typeface="Arial" panose="020B0604020202020204" pitchFamily="34" charset="0"/>
                        <a:ea typeface="+mn-ea"/>
                        <a:cs typeface="Arial" panose="020B0604020202020204" pitchFamily="34" charset="0"/>
                      </a:endParaRPr>
                    </a:p>
                    <a:p>
                      <a:pPr marL="342900" lvl="0" indent="-342900" algn="just">
                        <a:lnSpc>
                          <a:spcPct val="107000"/>
                        </a:lnSpc>
                        <a:buFont typeface="+mj-lt"/>
                        <a:buAutoNum type="arabicPeriod"/>
                      </a:pPr>
                      <a:r>
                        <a:rPr lang="mn-MN" sz="1800" kern="100" dirty="0">
                          <a:effectLst/>
                          <a:latin typeface="Arial" panose="020B0604020202020204" pitchFamily="34" charset="0"/>
                          <a:cs typeface="Arial" panose="020B0604020202020204" pitchFamily="34" charset="0"/>
                        </a:rPr>
                        <a:t>Захиргааны хэрэг шүүхэд хянан шийдвэрлэх тухай хуульд оруулах нэмэлт, өөрчлөлтийн төслийн хэлэлцүүлэг зохион байгуулсан.</a:t>
                      </a:r>
                      <a:endParaRPr lang="en-US" sz="1800" kern="100" dirty="0">
                        <a:effectLst/>
                        <a:latin typeface="Arial" panose="020B0604020202020204" pitchFamily="34" charset="0"/>
                        <a:cs typeface="Arial" panose="020B0604020202020204" pitchFamily="34" charset="0"/>
                      </a:endParaRPr>
                    </a:p>
                    <a:p>
                      <a:pPr marL="342900" lvl="0" indent="-342900" algn="just">
                        <a:lnSpc>
                          <a:spcPct val="107000"/>
                        </a:lnSpc>
                        <a:buFont typeface="+mj-lt"/>
                        <a:buAutoNum type="arabicPeriod"/>
                      </a:pPr>
                      <a:r>
                        <a:rPr lang="mn-MN" sz="1800" kern="100" dirty="0">
                          <a:effectLst/>
                          <a:latin typeface="Arial" panose="020B0604020202020204" pitchFamily="34" charset="0"/>
                          <a:cs typeface="Arial" panose="020B0604020202020204" pitchFamily="34" charset="0"/>
                        </a:rPr>
                        <a:t>Захиргааны шийдвэр гаргах ажиллагаа: нийтийн ашиг сонирхлыг хамгаалах асуудал” сургалт, хэлэлцүүлэг зохион байгуулсан.</a:t>
                      </a:r>
                      <a:endParaRPr lang="en-US" sz="1800" kern="100" dirty="0">
                        <a:effectLst/>
                        <a:latin typeface="Arial" panose="020B0604020202020204" pitchFamily="34" charset="0"/>
                        <a:cs typeface="Arial" panose="020B0604020202020204" pitchFamily="34" charset="0"/>
                      </a:endParaRPr>
                    </a:p>
                    <a:p>
                      <a:pPr marL="342900" lvl="0" indent="-342900" algn="just">
                        <a:lnSpc>
                          <a:spcPct val="107000"/>
                        </a:lnSpc>
                        <a:buFont typeface="+mj-lt"/>
                        <a:buAutoNum type="arabicPeriod"/>
                      </a:pPr>
                      <a:r>
                        <a:rPr lang="mn-MN" sz="1800" kern="100" dirty="0">
                          <a:effectLst/>
                          <a:latin typeface="Arial" panose="020B0604020202020204" pitchFamily="34" charset="0"/>
                          <a:cs typeface="Arial" panose="020B0604020202020204" pitchFamily="34" charset="0"/>
                        </a:rPr>
                        <a:t>“Захиргааны ерөнхий хууль, Захиргааны хэрэг шүүхэд хянан шийдвэрлэх тухай хууль 10 жил: үр дүн, хэтийн чиг хандлага” сэдэвт симпозиум зохион байгуулсан. зөвлөмж гаргасан.</a:t>
                      </a:r>
                      <a:endParaRPr lang="en-US" sz="1800" kern="100" dirty="0">
                        <a:effectLst/>
                        <a:latin typeface="Arial" panose="020B0604020202020204" pitchFamily="34" charset="0"/>
                        <a:cs typeface="Arial" panose="020B0604020202020204" pitchFamily="34" charset="0"/>
                      </a:endParaRPr>
                    </a:p>
                    <a:p>
                      <a:pPr marL="342900" lvl="0" indent="-342900" algn="just">
                        <a:lnSpc>
                          <a:spcPct val="107000"/>
                        </a:lnSpc>
                        <a:buFont typeface="+mj-lt"/>
                        <a:buAutoNum type="arabicPeriod"/>
                      </a:pPr>
                      <a:r>
                        <a:rPr lang="mn-MN" sz="1800" kern="100" dirty="0">
                          <a:effectLst/>
                          <a:latin typeface="Arial" panose="020B0604020202020204" pitchFamily="34" charset="0"/>
                          <a:cs typeface="Arial" panose="020B0604020202020204" pitchFamily="34" charset="0"/>
                        </a:rPr>
                        <a:t>Шүүхийн тухай хуульд нэмэлт, өөрчлөлт оруулах хуулийн төслийн хэлэлцүүлгийг зохион байгуулсан.</a:t>
                      </a:r>
                      <a:endParaRPr lang="en-US" sz="1800" kern="100" dirty="0">
                        <a:effectLst/>
                        <a:latin typeface="Arial" panose="020B0604020202020204" pitchFamily="34" charset="0"/>
                        <a:cs typeface="Arial" panose="020B0604020202020204" pitchFamily="34" charset="0"/>
                      </a:endParaRPr>
                    </a:p>
                    <a:p>
                      <a:pPr marL="342900" lvl="0" indent="-342900" algn="just">
                        <a:lnSpc>
                          <a:spcPct val="107000"/>
                        </a:lnSpc>
                        <a:spcAft>
                          <a:spcPts val="800"/>
                        </a:spcAft>
                        <a:buFont typeface="+mj-lt"/>
                        <a:buAutoNum type="arabicPeriod"/>
                      </a:pPr>
                      <a:r>
                        <a:rPr lang="mn-MN" sz="1800" kern="100" dirty="0">
                          <a:effectLst/>
                          <a:latin typeface="Arial" panose="020B0604020202020204" pitchFamily="34" charset="0"/>
                          <a:cs typeface="Arial" panose="020B0604020202020204" pitchFamily="34" charset="0"/>
                        </a:rPr>
                        <a:t>Иргэний хэргийн шүүхийн шийдвэр гүйцэтгэх тухай хуулийн төслийн хэлэлцүүлэг зохион байгуулсан.</a:t>
                      </a:r>
                    </a:p>
                    <a:p>
                      <a:pPr marL="342900" lvl="0" indent="-342900" algn="just">
                        <a:lnSpc>
                          <a:spcPct val="107000"/>
                        </a:lnSpc>
                        <a:spcAft>
                          <a:spcPts val="800"/>
                        </a:spcAft>
                        <a:buFont typeface="+mj-lt"/>
                        <a:buAutoNum type="arabicPeriod"/>
                      </a:pPr>
                      <a:r>
                        <a:rPr lang="mn-MN" sz="1800" kern="1200" dirty="0">
                          <a:solidFill>
                            <a:schemeClr val="dk1"/>
                          </a:solidFill>
                          <a:effectLst/>
                          <a:latin typeface="Arial" panose="020B0604020202020204" pitchFamily="34" charset="0"/>
                          <a:ea typeface="+mn-ea"/>
                          <a:cs typeface="Arial" panose="020B0604020202020204" pitchFamily="34" charset="0"/>
                        </a:rPr>
                        <a:t>Эвлэрүүлэн зуучлалын тухай хуулийн шинэчилсэн найруулгын төсөлд холбогдох хууль эрх зүйн орчныг боловсронгуй болгох, гадаад орны туршлага судлах сургалт, хэлэлцүүлэг зохион байгуулсан, мөн хуулийн төсөлд санал хүргүүлэх арга хэмжээ зохион байгуулсан</a:t>
                      </a:r>
                      <a:r>
                        <a:rPr lang="mn-MN" sz="1800" kern="1200" dirty="0">
                          <a:solidFill>
                            <a:schemeClr val="dk1"/>
                          </a:solidFill>
                          <a:effectLst/>
                          <a:latin typeface="+mn-lt"/>
                          <a:ea typeface="+mn-ea"/>
                          <a:cs typeface="+mn-cs"/>
                        </a:rPr>
                        <a:t>. </a:t>
                      </a:r>
                    </a:p>
                    <a:p>
                      <a:pPr marL="342900" lvl="0" indent="-342900" algn="just">
                        <a:lnSpc>
                          <a:spcPct val="107000"/>
                        </a:lnSpc>
                        <a:spcAft>
                          <a:spcPts val="800"/>
                        </a:spcAft>
                        <a:buFont typeface="+mj-lt"/>
                        <a:buAutoNum type="arabicPeriod"/>
                      </a:pPr>
                      <a:r>
                        <a:rPr lang="mn-MN" sz="1800" kern="1200" dirty="0">
                          <a:solidFill>
                            <a:schemeClr val="dk1"/>
                          </a:solidFill>
                          <a:effectLst/>
                          <a:latin typeface="Arial" panose="020B0604020202020204" pitchFamily="34" charset="0"/>
                          <a:ea typeface="+mn-ea"/>
                          <a:cs typeface="Arial" panose="020B0604020202020204" pitchFamily="34" charset="0"/>
                        </a:rPr>
                        <a:t>Санал худалдан авалтын эсрэг” хуулийн төслийн хэлэлцүүлэг зохион байгууллаа</a:t>
                      </a:r>
                      <a:endParaRPr lang="en-US" sz="1800" kern="100" dirty="0">
                        <a:effectLst/>
                        <a:latin typeface="Arial" panose="020B0604020202020204" pitchFamily="34" charset="0"/>
                        <a:ea typeface="Batang" panose="02030600000101010101" pitchFamily="18" charset="-127"/>
                        <a:cs typeface="Arial" panose="020B0604020202020204" pitchFamily="34" charset="0"/>
                      </a:endParaRPr>
                    </a:p>
                  </a:txBody>
                  <a:tcPr marL="68580" marR="68580" marT="0" marB="0" anchor="ctr"/>
                </a:tc>
                <a:extLst>
                  <a:ext uri="{0D108BD9-81ED-4DB2-BD59-A6C34878D82A}">
                    <a16:rowId xmlns:a16="http://schemas.microsoft.com/office/drawing/2014/main" val="1533737509"/>
                  </a:ext>
                </a:extLst>
              </a:tr>
            </a:tbl>
          </a:graphicData>
        </a:graphic>
      </p:graphicFrame>
    </p:spTree>
    <p:extLst>
      <p:ext uri="{BB962C8B-B14F-4D97-AF65-F5344CB8AC3E}">
        <p14:creationId xmlns:p14="http://schemas.microsoft.com/office/powerpoint/2010/main" val="3052707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499156-41B6-CD61-F5D1-F79B89382A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5BA839-21DF-7E50-434A-C2FC66B99215}"/>
              </a:ext>
            </a:extLst>
          </p:cNvPr>
          <p:cNvSpPr>
            <a:spLocks noGrp="1"/>
          </p:cNvSpPr>
          <p:nvPr>
            <p:ph type="ctrTitle"/>
          </p:nvPr>
        </p:nvSpPr>
        <p:spPr>
          <a:xfrm>
            <a:off x="961292" y="1895707"/>
            <a:ext cx="10078415"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D81A5C33-D3E9-0563-F677-8C5E66591C7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C5B5B403-918A-DEF8-7204-0154AC8B0DA4}"/>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id="{2697A228-873A-2D70-1DD2-192A9E27E52A}"/>
              </a:ext>
            </a:extLst>
          </p:cNvPr>
          <p:cNvGraphicFramePr>
            <a:graphicFrameLocks noGrp="1"/>
          </p:cNvGraphicFramePr>
          <p:nvPr>
            <p:extLst>
              <p:ext uri="{D42A27DB-BD31-4B8C-83A1-F6EECF244321}">
                <p14:modId xmlns:p14="http://schemas.microsoft.com/office/powerpoint/2010/main" val="2685564355"/>
              </p:ext>
            </p:extLst>
          </p:nvPr>
        </p:nvGraphicFramePr>
        <p:xfrm>
          <a:off x="1059367" y="1108990"/>
          <a:ext cx="10535614" cy="5749009"/>
        </p:xfrm>
        <a:graphic>
          <a:graphicData uri="http://schemas.openxmlformats.org/drawingml/2006/table">
            <a:tbl>
              <a:tblPr bandRow="1">
                <a:tableStyleId>{5C22544A-7EE6-4342-B048-85BDC9FD1C3A}</a:tableStyleId>
              </a:tblPr>
              <a:tblGrid>
                <a:gridCol w="10535614">
                  <a:extLst>
                    <a:ext uri="{9D8B030D-6E8A-4147-A177-3AD203B41FA5}">
                      <a16:colId xmlns:a16="http://schemas.microsoft.com/office/drawing/2014/main" val="2744231158"/>
                    </a:ext>
                  </a:extLst>
                </a:gridCol>
              </a:tblGrid>
              <a:tr h="5749009">
                <a:tc>
                  <a:txBody>
                    <a:bodyPr/>
                    <a:lstStyle/>
                    <a:p>
                      <a:pPr algn="just">
                        <a:lnSpc>
                          <a:spcPct val="107000"/>
                        </a:lnSpc>
                        <a:spcAft>
                          <a:spcPts val="800"/>
                        </a:spcAft>
                        <a:buNone/>
                      </a:pPr>
                      <a:r>
                        <a:rPr lang="mn-MN" sz="1600" kern="100" dirty="0">
                          <a:effectLst/>
                          <a:latin typeface="Arial" panose="020B0604020202020204" pitchFamily="34" charset="0"/>
                          <a:cs typeface="Arial" panose="020B0604020202020204" pitchFamily="34" charset="0"/>
                        </a:rPr>
                        <a:t>Тайлант хугацаанд Хуульчдын холбооноос дараах хуулийн төслүүдэд санал боловсруулж ХЗДХЯ-нд хүргүүлсэн. Үүнд: </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Нийгмийн сүлжээнд хүүхдийн оролцоон зохицуулах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l">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Чөлөөт бүсийн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Бизнесийн эрх чөлөөний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l">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Шүүхийн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Эрүүгийн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Хэрэг хянан шийдвэрлэх ажиллагааны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Хуульчийн эрх зүйн байдлын тухай хуульд нэмэлт, өөрчлөлт оруулах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Эд хөрөнгийн эрхийн улсын бүртгэлийн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Улсын бүртгэлийн ерөнхий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Шүгэл үлээгчийг хамгаалах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Иргэний хэрэг шүүхэд хянан шийдвэрлэх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СӨХ-ийн эрх зүйн байдал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Нотариатын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Байгалийн нөөц ашиглалтын ил тод байдлын тухай;</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Бизнесийн эрх чөлөөний тухай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Гэр бүлийн тухай хуулийн шинэчилсэн найруулгын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Шүүхийн бус журмаар өр барагдуулах үйл ажиллагааг зохицуулах хуулийн төсөл,</a:t>
                      </a:r>
                      <a:endParaRPr lang="en-US" sz="1600" kern="100" dirty="0">
                        <a:effectLst/>
                        <a:latin typeface="Arial" panose="020B0604020202020204" pitchFamily="34" charset="0"/>
                        <a:cs typeface="Arial" panose="020B0604020202020204" pitchFamily="34" charset="0"/>
                      </a:endParaRPr>
                    </a:p>
                    <a:p>
                      <a:pPr marL="342900" lvl="0" indent="-342900" algn="just">
                        <a:lnSpc>
                          <a:spcPct val="115000"/>
                        </a:lnSpc>
                        <a:spcAft>
                          <a:spcPts val="800"/>
                        </a:spcAft>
                        <a:buFont typeface="Arial" panose="020B0604020202020204" pitchFamily="34" charset="0"/>
                        <a:buChar char="-"/>
                      </a:pPr>
                      <a:r>
                        <a:rPr lang="mn-MN" sz="1600" kern="100" dirty="0">
                          <a:effectLst/>
                          <a:latin typeface="Arial" panose="020B0604020202020204" pitchFamily="34" charset="0"/>
                          <a:cs typeface="Arial" panose="020B0604020202020204" pitchFamily="34" charset="0"/>
                        </a:rPr>
                        <a:t>Эвлэрүүлэн зуучлалын тухай хуулийн шинэчилсэн найруулгын төсөл.</a:t>
                      </a:r>
                      <a:endParaRPr lang="en-US" sz="1600" kern="100" dirty="0">
                        <a:effectLst/>
                        <a:latin typeface="Arial" panose="020B0604020202020204" pitchFamily="34" charset="0"/>
                        <a:ea typeface="Batang" panose="02030600000101010101" pitchFamily="18" charset="-127"/>
                        <a:cs typeface="Arial" panose="020B0604020202020204" pitchFamily="34" charset="0"/>
                      </a:endParaRPr>
                    </a:p>
                  </a:txBody>
                  <a:tcPr marL="68580" marR="68580" marT="0" marB="0"/>
                </a:tc>
                <a:extLst>
                  <a:ext uri="{0D108BD9-81ED-4DB2-BD59-A6C34878D82A}">
                    <a16:rowId xmlns:a16="http://schemas.microsoft.com/office/drawing/2014/main" val="2744043282"/>
                  </a:ext>
                </a:extLst>
              </a:tr>
            </a:tbl>
          </a:graphicData>
        </a:graphic>
      </p:graphicFrame>
    </p:spTree>
    <p:extLst>
      <p:ext uri="{BB962C8B-B14F-4D97-AF65-F5344CB8AC3E}">
        <p14:creationId xmlns:p14="http://schemas.microsoft.com/office/powerpoint/2010/main" val="3826217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AC82A1-500B-C6FD-92D9-82B844B6196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501728-4BE5-2A36-EF44-6CBC20886D5D}"/>
              </a:ext>
            </a:extLst>
          </p:cNvPr>
          <p:cNvSpPr>
            <a:spLocks noGrp="1"/>
          </p:cNvSpPr>
          <p:nvPr>
            <p:ph type="ctrTitle"/>
          </p:nvPr>
        </p:nvSpPr>
        <p:spPr>
          <a:xfrm>
            <a:off x="1025912" y="2754354"/>
            <a:ext cx="5865542" cy="5269506"/>
          </a:xfrm>
        </p:spPr>
        <p:txBody>
          <a:bodyPr>
            <a:normAutofit fontScale="90000"/>
          </a:bodyPr>
          <a:lstStyle/>
          <a:p>
            <a:pPr algn="l"/>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Хуульчийн </a:t>
            </a:r>
            <a:r>
              <a:rPr lang="mn-MN" sz="1600" dirty="0" err="1">
                <a:latin typeface="Arial" panose="020B0604020202020204" pitchFamily="34" charset="0"/>
                <a:cs typeface="Arial" panose="020B0604020202020204" pitchFamily="34" charset="0"/>
              </a:rPr>
              <a:t>про</a:t>
            </a:r>
            <a:r>
              <a:rPr lang="mn-MN" sz="1600" dirty="0">
                <a:latin typeface="Arial" panose="020B0604020202020204" pitchFamily="34" charset="0"/>
                <a:cs typeface="Arial" panose="020B0604020202020204" pitchFamily="34" charset="0"/>
              </a:rPr>
              <a:t>-боно </a:t>
            </a:r>
            <a:r>
              <a:rPr lang="mn-MN" sz="1600" dirty="0" err="1">
                <a:latin typeface="Arial" panose="020B0604020202020204" pitchFamily="34" charset="0"/>
                <a:cs typeface="Arial" panose="020B0604020202020204" pitchFamily="34" charset="0"/>
              </a:rPr>
              <a:t>өдөрлөгрөөр</a:t>
            </a:r>
            <a:r>
              <a:rPr lang="mn-MN" sz="1600" dirty="0">
                <a:latin typeface="Arial" panose="020B0604020202020204" pitchFamily="34" charset="0"/>
                <a:cs typeface="Arial" panose="020B0604020202020204" pitchFamily="34" charset="0"/>
              </a:rPr>
              <a:t> улсын хэмжээнд нийт </a:t>
            </a:r>
            <a:r>
              <a:rPr lang="mn-MN" sz="1600" b="1" dirty="0">
                <a:latin typeface="Arial" panose="020B0604020202020204" pitchFamily="34" charset="0"/>
                <a:cs typeface="Arial" panose="020B0604020202020204" pitchFamily="34" charset="0"/>
              </a:rPr>
              <a:t>11,123 </a:t>
            </a:r>
            <a:br>
              <a:rPr lang="mn-MN" sz="1600" b="1"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иргэн өөрт тулгамдсан асуудлаар хууль зүйн зөвлөгөө, </a:t>
            </a:r>
            <a:br>
              <a:rPr lang="mn-MN"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мэдээллийг үнэ төлбөргүй авсан байна. </a:t>
            </a: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Нийслэл болон 21 аймгийн Ерөнхий боловсролын сургуулийн дунд, ахлах ангийн сурагчдад  “Хүндлэлээр нөхөрлөе” сэдвээр сургалт зохион байгуулсан 86 сургуулийн </a:t>
            </a:r>
            <a:r>
              <a:rPr lang="mn-MN" sz="1600" b="1" dirty="0">
                <a:latin typeface="Arial" panose="020B0604020202020204" pitchFamily="34" charset="0"/>
                <a:cs typeface="Arial" panose="020B0604020202020204" pitchFamily="34" charset="0"/>
              </a:rPr>
              <a:t>15,151</a:t>
            </a:r>
            <a:r>
              <a:rPr lang="mn-MN" sz="1600" dirty="0">
                <a:latin typeface="Arial" panose="020B0604020202020204" pitchFamily="34" charset="0"/>
                <a:cs typeface="Arial" panose="020B0604020202020204" pitchFamily="34" charset="0"/>
              </a:rPr>
              <a:t> сурагч хамрагдсан ба шүүгч, прокурор, өмгөөлөгч, Хүний Эрхийн Үндэсний Комиссын референтүүд, цагдаагийн байгууллагын алба хаагчид, улсын өмгөөлөгч болон 21 аймгийн салбарын зохицуулагчдын төлөөлөл бүхий 100 гаруй хүн сургагч багшаар ажилласан. </a:t>
            </a:r>
            <a:br>
              <a:rPr lang="mn-MN" sz="1600" dirty="0">
                <a:latin typeface="Arial" panose="020B0604020202020204" pitchFamily="34" charset="0"/>
                <a:cs typeface="Arial" panose="020B0604020202020204" pitchFamily="34" charset="0"/>
              </a:rPr>
            </a:br>
            <a:br>
              <a:rPr lang="mn-MN"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Хууль зүйн </a:t>
            </a:r>
            <a:r>
              <a:rPr lang="mn-MN" sz="1600" dirty="0" err="1">
                <a:latin typeface="Arial" panose="020B0604020202020204" pitchFamily="34" charset="0"/>
                <a:cs typeface="Arial" panose="020B0604020202020204" pitchFamily="34" charset="0"/>
              </a:rPr>
              <a:t>пробоно</a:t>
            </a:r>
            <a:r>
              <a:rPr lang="mn-MN" sz="1600" dirty="0">
                <a:latin typeface="Arial" panose="020B0604020202020204" pitchFamily="34" charset="0"/>
                <a:cs typeface="Arial" panose="020B0604020202020204" pitchFamily="34" charset="0"/>
              </a:rPr>
              <a:t> төвийн нээлээ</a:t>
            </a:r>
            <a:br>
              <a:rPr lang="en-US" sz="16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983FA8AC-82E5-DEFF-4B52-8EAD9A2309C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AA464FB9-DB53-9C63-218C-52B7501CC327}"/>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a:extLst>
              <a:ext uri="{FF2B5EF4-FFF2-40B4-BE49-F238E27FC236}">
                <a16:creationId xmlns:a16="http://schemas.microsoft.com/office/drawing/2014/main" id="{EA2DE0E4-BF49-E84C-9E43-405BCDFDAB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409" y="0"/>
            <a:ext cx="4038172" cy="2588094"/>
          </a:xfrm>
          <a:prstGeom prst="rect">
            <a:avLst/>
          </a:prstGeom>
        </p:spPr>
      </p:pic>
      <p:pic>
        <p:nvPicPr>
          <p:cNvPr id="10" name="Picture 9">
            <a:extLst>
              <a:ext uri="{FF2B5EF4-FFF2-40B4-BE49-F238E27FC236}">
                <a16:creationId xmlns:a16="http://schemas.microsoft.com/office/drawing/2014/main" id="{C833E111-9FC0-4F8A-2B82-E45BD681D5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1454" y="1068133"/>
            <a:ext cx="4849493" cy="2213879"/>
          </a:xfrm>
          <a:prstGeom prst="rect">
            <a:avLst/>
          </a:prstGeom>
        </p:spPr>
      </p:pic>
      <p:pic>
        <p:nvPicPr>
          <p:cNvPr id="6" name="Picture 5">
            <a:extLst>
              <a:ext uri="{FF2B5EF4-FFF2-40B4-BE49-F238E27FC236}">
                <a16:creationId xmlns:a16="http://schemas.microsoft.com/office/drawing/2014/main" id="{751A5125-7EEF-E50A-4414-C80DAA4AEA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4401" y="3518508"/>
            <a:ext cx="3776546" cy="2832410"/>
          </a:xfrm>
          <a:prstGeom prst="rect">
            <a:avLst/>
          </a:prstGeom>
        </p:spPr>
      </p:pic>
    </p:spTree>
    <p:extLst>
      <p:ext uri="{BB962C8B-B14F-4D97-AF65-F5344CB8AC3E}">
        <p14:creationId xmlns:p14="http://schemas.microsoft.com/office/powerpoint/2010/main" val="3474353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2032EB-586B-84E9-5484-763B849B2C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2E8FE1-D886-6918-9B82-7C9E319AA105}"/>
              </a:ext>
            </a:extLst>
          </p:cNvPr>
          <p:cNvSpPr>
            <a:spLocks noGrp="1"/>
          </p:cNvSpPr>
          <p:nvPr>
            <p:ph type="ctrTitle"/>
          </p:nvPr>
        </p:nvSpPr>
        <p:spPr>
          <a:xfrm>
            <a:off x="961292" y="1349298"/>
            <a:ext cx="10078415" cy="6674561"/>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i="1" dirty="0">
                <a:latin typeface="Arial" panose="020B0604020202020204" pitchFamily="34" charset="0"/>
                <a:cs typeface="Arial" panose="020B0604020202020204" pitchFamily="34" charset="0"/>
              </a:rPr>
              <a:t>                                  2026 оны 05 дугаар сар</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A1274038-9761-2751-C5F6-747C723B682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2E3CFE55-F35B-259C-F352-1F6EABAFF18F}"/>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9E33EE2B-9684-2E67-8970-89D496636B78}"/>
              </a:ext>
            </a:extLst>
          </p:cNvPr>
          <p:cNvSpPr txBox="1"/>
          <p:nvPr/>
        </p:nvSpPr>
        <p:spPr>
          <a:xfrm>
            <a:off x="5062653" y="4568885"/>
            <a:ext cx="6501162" cy="1477328"/>
          </a:xfrm>
          <a:prstGeom prst="rect">
            <a:avLst/>
          </a:prstGeom>
          <a:noFill/>
        </p:spPr>
        <p:txBody>
          <a:bodyPr wrap="square">
            <a:spAutoFit/>
          </a:bodyPr>
          <a:lstStyle/>
          <a:p>
            <a:endParaRPr lang="mn-MN" dirty="0">
              <a:latin typeface="Arial" panose="020B0604020202020204" pitchFamily="34" charset="0"/>
              <a:ea typeface="Times New Roman" panose="02020603050405020304" pitchFamily="18" charset="0"/>
            </a:endParaRPr>
          </a:p>
          <a:p>
            <a:r>
              <a:rPr lang="mn-MN" dirty="0">
                <a:latin typeface="Arial" panose="020B0604020202020204" pitchFamily="34" charset="0"/>
                <a:ea typeface="Times New Roman" panose="02020603050405020304" pitchFamily="18" charset="0"/>
              </a:rPr>
              <a:t>Х</a:t>
            </a:r>
            <a:r>
              <a:rPr lang="mn-MN" sz="1800" dirty="0">
                <a:effectLst/>
                <a:latin typeface="Arial" panose="020B0604020202020204" pitchFamily="34" charset="0"/>
                <a:ea typeface="Times New Roman" panose="02020603050405020304" pitchFamily="18" charset="0"/>
              </a:rPr>
              <a:t>олбооны чиг үүргийн болон сайн дурын хороод, орон нутгийн салбарын нийт </a:t>
            </a:r>
            <a:r>
              <a:rPr lang="mn-MN" sz="1800" b="1" dirty="0">
                <a:effectLst/>
                <a:latin typeface="Arial" panose="020B0604020202020204" pitchFamily="34" charset="0"/>
                <a:ea typeface="Times New Roman" panose="02020603050405020304" pitchFamily="18" charset="0"/>
              </a:rPr>
              <a:t>15</a:t>
            </a:r>
            <a:r>
              <a:rPr lang="mn-MN" sz="1800" dirty="0">
                <a:effectLst/>
                <a:latin typeface="Arial" panose="020B0604020202020204" pitchFamily="34" charset="0"/>
                <a:ea typeface="Times New Roman" panose="02020603050405020304" pitchFamily="18" charset="0"/>
              </a:rPr>
              <a:t> багийн </a:t>
            </a:r>
            <a:r>
              <a:rPr lang="mn-MN" sz="1800" b="1" dirty="0">
                <a:effectLst/>
                <a:latin typeface="Arial" panose="020B0604020202020204" pitchFamily="34" charset="0"/>
                <a:ea typeface="Times New Roman" panose="02020603050405020304" pitchFamily="18" charset="0"/>
              </a:rPr>
              <a:t>600</a:t>
            </a:r>
            <a:r>
              <a:rPr lang="mn-MN" sz="1800" dirty="0">
                <a:effectLst/>
                <a:latin typeface="Arial" panose="020B0604020202020204" pitchFamily="34" charset="0"/>
                <a:ea typeface="Times New Roman" panose="02020603050405020304" pitchFamily="18" charset="0"/>
              </a:rPr>
              <a:t> гаруй тамирчин спортын </a:t>
            </a:r>
            <a:r>
              <a:rPr lang="mn-MN" sz="1800" b="1" dirty="0">
                <a:effectLst/>
                <a:latin typeface="Arial" panose="020B0604020202020204" pitchFamily="34" charset="0"/>
                <a:ea typeface="Times New Roman" panose="02020603050405020304" pitchFamily="18" charset="0"/>
              </a:rPr>
              <a:t>7 </a:t>
            </a:r>
            <a:r>
              <a:rPr lang="mn-MN" sz="1800" dirty="0">
                <a:effectLst/>
                <a:latin typeface="Arial" panose="020B0604020202020204" pitchFamily="34" charset="0"/>
                <a:ea typeface="Times New Roman" panose="02020603050405020304" pitchFamily="18" charset="0"/>
              </a:rPr>
              <a:t>төрлөөр өрсөлдөн, ур чадвар, авхаалж самбаагаа сорив</a:t>
            </a:r>
            <a:endParaRPr lang="en-US" dirty="0"/>
          </a:p>
        </p:txBody>
      </p:sp>
      <p:pic>
        <p:nvPicPr>
          <p:cNvPr id="6" name="Picture 5">
            <a:extLst>
              <a:ext uri="{FF2B5EF4-FFF2-40B4-BE49-F238E27FC236}">
                <a16:creationId xmlns:a16="http://schemas.microsoft.com/office/drawing/2014/main" id="{4386CAD2-FEE9-4FFE-BD61-B6AADFCD5D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03" y="1475822"/>
            <a:ext cx="5939790" cy="2917758"/>
          </a:xfrm>
          <a:prstGeom prst="rect">
            <a:avLst/>
          </a:prstGeom>
          <a:noFill/>
          <a:ln>
            <a:noFill/>
          </a:ln>
        </p:spPr>
      </p:pic>
    </p:spTree>
    <p:extLst>
      <p:ext uri="{BB962C8B-B14F-4D97-AF65-F5344CB8AC3E}">
        <p14:creationId xmlns:p14="http://schemas.microsoft.com/office/powerpoint/2010/main" val="3297048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55E3C4-956F-C95F-1A2D-E49638346E3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C48A96-8FE2-77F1-94C0-1C7483386654}"/>
              </a:ext>
            </a:extLst>
          </p:cNvPr>
          <p:cNvSpPr>
            <a:spLocks noGrp="1"/>
          </p:cNvSpPr>
          <p:nvPr>
            <p:ph type="ctrTitle"/>
          </p:nvPr>
        </p:nvSpPr>
        <p:spPr>
          <a:xfrm>
            <a:off x="961292" y="1280841"/>
            <a:ext cx="11037420" cy="6743018"/>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i="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                                                 </a:t>
            </a:r>
            <a:r>
              <a:rPr lang="mn-MN" sz="1600" i="1" dirty="0">
                <a:latin typeface="Arial" panose="020B0604020202020204" pitchFamily="34" charset="0"/>
                <a:cs typeface="Arial" panose="020B0604020202020204" pitchFamily="34" charset="0"/>
              </a:rPr>
              <a:t> </a:t>
            </a:r>
            <a:r>
              <a:rPr lang="mn-MN" sz="1600" i="1" dirty="0">
                <a:latin typeface="Arial" panose="020B0604020202020204" pitchFamily="34" charset="0"/>
                <a:ea typeface="Times New Roman" panose="02020603050405020304" pitchFamily="18" charset="0"/>
                <a:cs typeface="Times New Roman" panose="02020603050405020304" pitchFamily="18" charset="0"/>
              </a:rPr>
              <a:t>2026 оны 04 дүгээр сар</a:t>
            </a:r>
            <a:br>
              <a:rPr lang="en-US" sz="1600" i="1" dirty="0">
                <a:latin typeface="Arial" panose="020B0604020202020204" pitchFamily="34" charset="0"/>
                <a:cs typeface="Arial" panose="020B0604020202020204" pitchFamily="34" charset="0"/>
              </a:rPr>
            </a:br>
            <a:br>
              <a:rPr lang="en-US" sz="1600" i="1" dirty="0">
                <a:latin typeface="Arial" panose="020B0604020202020204" pitchFamily="34" charset="0"/>
                <a:cs typeface="Arial" panose="020B0604020202020204" pitchFamily="34" charset="0"/>
              </a:rPr>
            </a:br>
            <a:br>
              <a:rPr lang="en-US" sz="1600" i="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36F7DD1C-79A5-F0B9-D35A-28B0C9134ED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67DF315B-890B-B69F-20C3-CACBDCAAB47C}"/>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a:extLst>
              <a:ext uri="{FF2B5EF4-FFF2-40B4-BE49-F238E27FC236}">
                <a16:creationId xmlns:a16="http://schemas.microsoft.com/office/drawing/2014/main" id="{E0B19807-E54D-F866-369F-075523E3F6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9633" y="1178249"/>
            <a:ext cx="5238053" cy="3117305"/>
          </a:xfrm>
          <a:prstGeom prst="rect">
            <a:avLst/>
          </a:prstGeom>
        </p:spPr>
      </p:pic>
      <p:sp>
        <p:nvSpPr>
          <p:cNvPr id="6" name="TextBox 5">
            <a:extLst>
              <a:ext uri="{FF2B5EF4-FFF2-40B4-BE49-F238E27FC236}">
                <a16:creationId xmlns:a16="http://schemas.microsoft.com/office/drawing/2014/main" id="{80737879-6F14-95F5-53E1-E5A6D3A8FB46}"/>
              </a:ext>
            </a:extLst>
          </p:cNvPr>
          <p:cNvSpPr txBox="1"/>
          <p:nvPr/>
        </p:nvSpPr>
        <p:spPr>
          <a:xfrm>
            <a:off x="961292" y="4549698"/>
            <a:ext cx="10702885" cy="1130053"/>
          </a:xfrm>
          <a:prstGeom prst="rect">
            <a:avLst/>
          </a:prstGeom>
          <a:noFill/>
        </p:spPr>
        <p:txBody>
          <a:bodyPr wrap="square">
            <a:spAutoFit/>
          </a:bodyPr>
          <a:lstStyle/>
          <a:p>
            <a:pPr indent="457200" algn="just">
              <a:lnSpc>
                <a:spcPct val="115000"/>
              </a:lnSpc>
              <a:spcAft>
                <a:spcPts val="800"/>
              </a:spcAft>
              <a:buNone/>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indent="457200" algn="just">
              <a:lnSpc>
                <a:spcPct val="115000"/>
              </a:lnSpc>
              <a:spcAft>
                <a:spcPts val="800"/>
              </a:spcAft>
              <a:buNone/>
            </a:pPr>
            <a:r>
              <a:rPr lang="mn-MN" sz="1800" dirty="0">
                <a:effectLst/>
                <a:latin typeface="Arial" panose="020B0604020202020204" pitchFamily="34" charset="0"/>
                <a:ea typeface="Times New Roman" panose="02020603050405020304" pitchFamily="18" charset="0"/>
                <a:cs typeface="Times New Roman" panose="02020603050405020304" pitchFamily="18" charset="0"/>
              </a:rPr>
              <a:t>Өмгөөллийн нөхөрлөлийн хөгжлийг дэмжих асуудал эрхэлсэн хорооноос Сургалтын хорооны дэмжлэгтэйгээр "ӨМГӨӨЛЛИЙН ХУУЛИЙН ЭТГЭЭДҮҮДИЙН ФОРУМ-2026"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715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2B10C0-DCE2-E5C6-C42C-3EDDF07DAB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CE3E29-8E05-B9D5-D5F0-0F4A3ABD9652}"/>
              </a:ext>
            </a:extLst>
          </p:cNvPr>
          <p:cNvSpPr>
            <a:spLocks noGrp="1"/>
          </p:cNvSpPr>
          <p:nvPr>
            <p:ph type="ctrTitle"/>
          </p:nvPr>
        </p:nvSpPr>
        <p:spPr>
          <a:xfrm>
            <a:off x="961292" y="1895707"/>
            <a:ext cx="10424103"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30395F76-AD80-7C9C-51B5-4B13B2FF75B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4A9E99BB-F968-9DA1-E95A-1BACFD634FA4}"/>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extBox 10">
            <a:extLst>
              <a:ext uri="{FF2B5EF4-FFF2-40B4-BE49-F238E27FC236}">
                <a16:creationId xmlns:a16="http://schemas.microsoft.com/office/drawing/2014/main" id="{E30FFAA5-F088-3D95-B730-D9AC5652ADF5}"/>
              </a:ext>
            </a:extLst>
          </p:cNvPr>
          <p:cNvSpPr txBox="1"/>
          <p:nvPr/>
        </p:nvSpPr>
        <p:spPr>
          <a:xfrm>
            <a:off x="5176500" y="3088888"/>
            <a:ext cx="6422065" cy="1226105"/>
          </a:xfrm>
          <a:prstGeom prst="rect">
            <a:avLst/>
          </a:prstGeom>
          <a:noFill/>
        </p:spPr>
        <p:txBody>
          <a:bodyPr wrap="square">
            <a:spAutoFit/>
          </a:bodyPr>
          <a:lstStyle/>
          <a:p>
            <a:pPr lvl="0" algn="just">
              <a:lnSpc>
                <a:spcPct val="115000"/>
              </a:lnSpc>
              <a:spcAft>
                <a:spcPts val="800"/>
              </a:spcAft>
            </a:pPr>
            <a:endParaRPr lang="mn-MN" sz="1800" kern="100" dirty="0">
              <a:effectLst/>
              <a:latin typeface="Arial" panose="020B060402020202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endParaRPr lang="mn-MN" kern="100" dirty="0">
              <a:latin typeface="Arial" panose="020B060402020202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endParaRPr lang="mn-MN" sz="1800" kern="1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73092C2-0BCA-5C60-7018-C5F3CDF1D955}"/>
              </a:ext>
            </a:extLst>
          </p:cNvPr>
          <p:cNvSpPr txBox="1"/>
          <p:nvPr/>
        </p:nvSpPr>
        <p:spPr>
          <a:xfrm>
            <a:off x="5988205" y="3769112"/>
            <a:ext cx="4995746" cy="1754326"/>
          </a:xfrm>
          <a:prstGeom prst="rect">
            <a:avLst/>
          </a:prstGeom>
          <a:noFill/>
        </p:spPr>
        <p:txBody>
          <a:bodyPr wrap="square">
            <a:spAutoFit/>
          </a:bodyPr>
          <a:lstStyle/>
          <a:p>
            <a:endParaRPr lang="mn-MN" sz="1800" dirty="0">
              <a:effectLst/>
              <a:latin typeface="Arial" panose="020B0604020202020204" pitchFamily="34" charset="0"/>
              <a:ea typeface="Times New Roman" panose="02020603050405020304" pitchFamily="18" charset="0"/>
            </a:endParaRPr>
          </a:p>
          <a:p>
            <a:endParaRPr lang="mn-MN" dirty="0">
              <a:latin typeface="Arial" panose="020B0604020202020204" pitchFamily="34" charset="0"/>
              <a:ea typeface="Times New Roman" panose="02020603050405020304" pitchFamily="18" charset="0"/>
            </a:endParaRPr>
          </a:p>
          <a:p>
            <a:pPr algn="ctr"/>
            <a:r>
              <a:rPr lang="mn-MN" sz="1800" i="1" dirty="0">
                <a:effectLst/>
                <a:latin typeface="Arial" panose="020B0604020202020204" pitchFamily="34" charset="0"/>
                <a:ea typeface="Times New Roman" panose="02020603050405020304" pitchFamily="18" charset="0"/>
              </a:rPr>
              <a:t>2026 оны 06 дугаар сар</a:t>
            </a:r>
          </a:p>
          <a:p>
            <a:endParaRPr lang="mn-MN" sz="1800" dirty="0">
              <a:effectLst/>
              <a:latin typeface="Arial" panose="020B0604020202020204" pitchFamily="34" charset="0"/>
              <a:ea typeface="Times New Roman" panose="02020603050405020304" pitchFamily="18" charset="0"/>
            </a:endParaRPr>
          </a:p>
          <a:p>
            <a:r>
              <a:rPr lang="mn-MN" sz="1800" dirty="0">
                <a:effectLst/>
                <a:latin typeface="Arial" panose="020B0604020202020204" pitchFamily="34" charset="0"/>
                <a:ea typeface="Times New Roman" panose="02020603050405020304" pitchFamily="18" charset="0"/>
              </a:rPr>
              <a:t>Залуу Хуульчдын Манлайллын Форум 2026” үйл ажиллагааг зохион байгууллаа</a:t>
            </a:r>
            <a:endParaRPr lang="en-US" dirty="0"/>
          </a:p>
        </p:txBody>
      </p:sp>
      <p:pic>
        <p:nvPicPr>
          <p:cNvPr id="6" name="Picture 5">
            <a:extLst>
              <a:ext uri="{FF2B5EF4-FFF2-40B4-BE49-F238E27FC236}">
                <a16:creationId xmlns:a16="http://schemas.microsoft.com/office/drawing/2014/main" id="{86C175B0-271D-C4A1-17C7-D80484968E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5134" y="1355048"/>
            <a:ext cx="3305693" cy="4560482"/>
          </a:xfrm>
          <a:prstGeom prst="rect">
            <a:avLst/>
          </a:prstGeom>
        </p:spPr>
      </p:pic>
      <p:pic>
        <p:nvPicPr>
          <p:cNvPr id="8" name="Picture 7">
            <a:extLst>
              <a:ext uri="{FF2B5EF4-FFF2-40B4-BE49-F238E27FC236}">
                <a16:creationId xmlns:a16="http://schemas.microsoft.com/office/drawing/2014/main" id="{4A17D258-A9C9-8511-A9F3-9B980D86AA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6500" y="1355048"/>
            <a:ext cx="3064251" cy="2246796"/>
          </a:xfrm>
          <a:prstGeom prst="rect">
            <a:avLst/>
          </a:prstGeom>
        </p:spPr>
      </p:pic>
      <p:pic>
        <p:nvPicPr>
          <p:cNvPr id="9" name="Picture 8">
            <a:extLst>
              <a:ext uri="{FF2B5EF4-FFF2-40B4-BE49-F238E27FC236}">
                <a16:creationId xmlns:a16="http://schemas.microsoft.com/office/drawing/2014/main" id="{60C139A0-9860-3F39-CC4F-07AE62037FE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7532" y="1396490"/>
            <a:ext cx="3135630" cy="2246796"/>
          </a:xfrm>
          <a:prstGeom prst="rect">
            <a:avLst/>
          </a:prstGeom>
        </p:spPr>
      </p:pic>
    </p:spTree>
    <p:extLst>
      <p:ext uri="{BB962C8B-B14F-4D97-AF65-F5344CB8AC3E}">
        <p14:creationId xmlns:p14="http://schemas.microsoft.com/office/powerpoint/2010/main" val="1331548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6B437F-17C1-5694-4B8F-CC4DF83620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BB7C34-8CE5-00F3-6459-212CA86E56BA}"/>
              </a:ext>
            </a:extLst>
          </p:cNvPr>
          <p:cNvSpPr>
            <a:spLocks noGrp="1"/>
          </p:cNvSpPr>
          <p:nvPr>
            <p:ph type="ctrTitle"/>
          </p:nvPr>
        </p:nvSpPr>
        <p:spPr>
          <a:xfrm>
            <a:off x="961292" y="1895707"/>
            <a:ext cx="10078415"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EAB255F2-3501-BC9A-214C-D2DEEE9852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57FBDF0A-A728-7FC4-879C-F593D5411D51}"/>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529EB45F-D07D-B643-C102-7F7AC749FE9A}"/>
              </a:ext>
            </a:extLst>
          </p:cNvPr>
          <p:cNvSpPr txBox="1"/>
          <p:nvPr/>
        </p:nvSpPr>
        <p:spPr>
          <a:xfrm>
            <a:off x="1561171" y="3867150"/>
            <a:ext cx="9991492" cy="646331"/>
          </a:xfrm>
          <a:prstGeom prst="rect">
            <a:avLst/>
          </a:prstGeom>
          <a:noFill/>
        </p:spPr>
        <p:txBody>
          <a:bodyPr wrap="square">
            <a:spAutoFit/>
          </a:bodyPr>
          <a:lstStyle/>
          <a:p>
            <a:r>
              <a:rPr lang="mn-MN" sz="1800" dirty="0">
                <a:effectLst/>
                <a:latin typeface="Arial" panose="020B0604020202020204" pitchFamily="34" charset="0"/>
                <a:ea typeface="Times New Roman" panose="02020603050405020304" pitchFamily="18" charset="0"/>
              </a:rPr>
              <a:t>“Эрх зүйн процесс хиймэл оюуныг ашиглахад хүний эрхийг хангах нь” сэдвээр 2026 оны 04 дүгээр сарын 17-ны өдөр эрдэм шинжилгээний хурлыг зохион байгуулсан.</a:t>
            </a:r>
            <a:endParaRPr lang="en-US" dirty="0"/>
          </a:p>
        </p:txBody>
      </p:sp>
      <p:pic>
        <p:nvPicPr>
          <p:cNvPr id="8" name="Picture 7">
            <a:extLst>
              <a:ext uri="{FF2B5EF4-FFF2-40B4-BE49-F238E27FC236}">
                <a16:creationId xmlns:a16="http://schemas.microsoft.com/office/drawing/2014/main" id="{0931323E-958A-BAFA-8B9F-2E3C6E8C88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0056" y="1280122"/>
            <a:ext cx="4438352" cy="2500142"/>
          </a:xfrm>
          <a:prstGeom prst="rect">
            <a:avLst/>
          </a:prstGeom>
          <a:noFill/>
          <a:ln>
            <a:noFill/>
          </a:ln>
        </p:spPr>
      </p:pic>
    </p:spTree>
    <p:extLst>
      <p:ext uri="{BB962C8B-B14F-4D97-AF65-F5344CB8AC3E}">
        <p14:creationId xmlns:p14="http://schemas.microsoft.com/office/powerpoint/2010/main" val="3627189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958A17-B86B-1476-A981-7245C57BE8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8D522B-04ED-C13B-30B1-4E1B24644AAC}"/>
              </a:ext>
            </a:extLst>
          </p:cNvPr>
          <p:cNvSpPr>
            <a:spLocks noGrp="1"/>
          </p:cNvSpPr>
          <p:nvPr>
            <p:ph type="ctrTitle"/>
          </p:nvPr>
        </p:nvSpPr>
        <p:spPr>
          <a:xfrm>
            <a:off x="961292" y="1895707"/>
            <a:ext cx="10078415"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C6F8C6C9-62DA-22E5-7B53-9AD0A512939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4E7F5CF-75E9-C6C4-5E53-EE19343DA50C}"/>
              </a:ext>
            </a:extLst>
          </p:cNvPr>
          <p:cNvSpPr txBox="1"/>
          <p:nvPr/>
        </p:nvSpPr>
        <p:spPr>
          <a:xfrm>
            <a:off x="4839629" y="2252547"/>
            <a:ext cx="6545766" cy="3416320"/>
          </a:xfrm>
          <a:prstGeom prst="rect">
            <a:avLst/>
          </a:prstGeom>
          <a:noFill/>
        </p:spPr>
        <p:txBody>
          <a:bodyPr wrap="square">
            <a:spAutoFit/>
          </a:bodyPr>
          <a:lstStyle/>
          <a:p>
            <a:pPr algn="just"/>
            <a:r>
              <a:rPr lang="mn-MN" dirty="0">
                <a:latin typeface="Arial" panose="020B0604020202020204" pitchFamily="34" charset="0"/>
                <a:cs typeface="Arial" panose="020B0604020202020204" pitchFamily="34" charset="0"/>
              </a:rPr>
              <a:t>Монголын Хуульчдын холбооноос </a:t>
            </a:r>
            <a:r>
              <a:rPr lang="mn-MN" dirty="0" err="1">
                <a:latin typeface="Arial" panose="020B0604020202020204" pitchFamily="34" charset="0"/>
                <a:cs typeface="Arial" panose="020B0604020202020204" pitchFamily="34" charset="0"/>
              </a:rPr>
              <a:t>Хансс</a:t>
            </a:r>
            <a:r>
              <a:rPr lang="mn-MN" dirty="0">
                <a:latin typeface="Arial" panose="020B0604020202020204" pitchFamily="34" charset="0"/>
                <a:cs typeface="Arial" panose="020B0604020202020204" pitchFamily="34" charset="0"/>
              </a:rPr>
              <a:t>-</a:t>
            </a:r>
            <a:r>
              <a:rPr lang="mn-MN" dirty="0" err="1">
                <a:latin typeface="Arial" panose="020B0604020202020204" pitchFamily="34" charset="0"/>
                <a:cs typeface="Arial" panose="020B0604020202020204" pitchFamily="34" charset="0"/>
              </a:rPr>
              <a:t>Зайделийн</a:t>
            </a:r>
            <a:r>
              <a:rPr lang="mn-MN" dirty="0">
                <a:latin typeface="Arial" panose="020B0604020202020204" pitchFamily="34" charset="0"/>
                <a:cs typeface="Arial" panose="020B0604020202020204" pitchFamily="34" charset="0"/>
              </a:rPr>
              <a:t> сантай хамтран “Хууль бус хөрөнгө хураах” сэдэвт хэлэлцүүлэг, чөлөөт ярилцлагыг 2026 оны 6 дугаар сарын 17-ны өдөр зохион байгуулсан.</a:t>
            </a:r>
            <a:endParaRPr lang="en-US" dirty="0">
              <a:latin typeface="Arial" panose="020B0604020202020204" pitchFamily="34" charset="0"/>
              <a:cs typeface="Arial" panose="020B0604020202020204" pitchFamily="34" charset="0"/>
            </a:endParaRPr>
          </a:p>
          <a:p>
            <a:pPr algn="just"/>
            <a:r>
              <a:rPr lang="mn-MN" dirty="0">
                <a:latin typeface="Arial" panose="020B0604020202020204" pitchFamily="34" charset="0"/>
                <a:cs typeface="Arial" panose="020B0604020202020204" pitchFamily="34" charset="0"/>
              </a:rPr>
              <a:t>Хэлэлцүүлэгт ХБНГУ-ын </a:t>
            </a:r>
            <a:r>
              <a:rPr lang="mn-MN" dirty="0" err="1">
                <a:latin typeface="Arial" panose="020B0604020202020204" pitchFamily="34" charset="0"/>
                <a:cs typeface="Arial" panose="020B0604020202020204" pitchFamily="34" charset="0"/>
              </a:rPr>
              <a:t>Бавари</a:t>
            </a:r>
            <a:r>
              <a:rPr lang="mn-MN" dirty="0">
                <a:latin typeface="Arial" panose="020B0604020202020204" pitchFamily="34" charset="0"/>
                <a:cs typeface="Arial" panose="020B0604020202020204" pitchFamily="34" charset="0"/>
              </a:rPr>
              <a:t> мужийн Мөнгө угаахтай тэмцэх, гэмт хэргийн хөрөнгө хураах төв байгууллагын (ZGV) дарга, Ерөнхий прокурор </a:t>
            </a:r>
            <a:r>
              <a:rPr lang="mn-MN" dirty="0" err="1">
                <a:latin typeface="Arial" panose="020B0604020202020204" pitchFamily="34" charset="0"/>
                <a:cs typeface="Arial" panose="020B0604020202020204" pitchFamily="34" charset="0"/>
              </a:rPr>
              <a:t>Хильдегард</a:t>
            </a:r>
            <a:r>
              <a:rPr lang="mn-MN" dirty="0">
                <a:latin typeface="Arial" panose="020B0604020202020204" pitchFamily="34" charset="0"/>
                <a:cs typeface="Arial" panose="020B0604020202020204" pitchFamily="34" charset="0"/>
              </a:rPr>
              <a:t> </a:t>
            </a:r>
            <a:r>
              <a:rPr lang="mn-MN" dirty="0" err="1">
                <a:latin typeface="Arial" panose="020B0604020202020204" pitchFamily="34" charset="0"/>
                <a:cs typeface="Arial" panose="020B0604020202020204" pitchFamily="34" charset="0"/>
              </a:rPr>
              <a:t>Боймлер</a:t>
            </a:r>
            <a:r>
              <a:rPr lang="mn-MN" dirty="0">
                <a:latin typeface="Arial" panose="020B0604020202020204" pitchFamily="34" charset="0"/>
                <a:cs typeface="Arial" panose="020B0604020202020204" pitchFamily="34" charset="0"/>
              </a:rPr>
              <a:t>-</a:t>
            </a:r>
            <a:r>
              <a:rPr lang="mn-MN" dirty="0" err="1">
                <a:latin typeface="Arial" panose="020B0604020202020204" pitchFamily="34" charset="0"/>
                <a:cs typeface="Arial" panose="020B0604020202020204" pitchFamily="34" charset="0"/>
              </a:rPr>
              <a:t>Хёсл</a:t>
            </a:r>
            <a:r>
              <a:rPr lang="mn-MN" dirty="0">
                <a:latin typeface="Arial" panose="020B0604020202020204" pitchFamily="34" charset="0"/>
                <a:cs typeface="Arial" panose="020B0604020202020204" pitchFamily="34" charset="0"/>
              </a:rPr>
              <a:t> зочин илтгэгчээр оролцож, Германы мөнгө угаахтай тэмцэх болон гэмт хэргийн замаар олсон хөрөнгийг хураах эрх зүйн зохицуулалт, хэрэгжилтийн туршлага, тулгамдаж буй асуудал, практик </a:t>
            </a:r>
            <a:r>
              <a:rPr lang="mn-MN" dirty="0" err="1">
                <a:latin typeface="Arial" panose="020B0604020202020204" pitchFamily="34" charset="0"/>
                <a:cs typeface="Arial" panose="020B0604020202020204" pitchFamily="34" charset="0"/>
              </a:rPr>
              <a:t>кейсүүдийн</a:t>
            </a:r>
            <a:r>
              <a:rPr lang="mn-MN" dirty="0">
                <a:latin typeface="Arial" panose="020B0604020202020204" pitchFamily="34" charset="0"/>
                <a:cs typeface="Arial" panose="020B0604020202020204" pitchFamily="34" charset="0"/>
              </a:rPr>
              <a:t> талаар дэлгэрэнгүй танилцуулсан.</a:t>
            </a:r>
            <a:endParaRPr lang="en-US" dirty="0">
              <a:latin typeface="Arial" panose="020B0604020202020204" pitchFamily="34" charset="0"/>
              <a:cs typeface="Arial" panose="020B0604020202020204" pitchFamily="34" charset="0"/>
            </a:endParaRPr>
          </a:p>
        </p:txBody>
      </p:sp>
      <p:pic>
        <p:nvPicPr>
          <p:cNvPr id="3" name="Picture 2" descr="нэг буюу түүнээс олон хүн, хичээл хийж буй хүмүүс, мэдээний өрөө ба бичвэр нарын зураг байж магад">
            <a:extLst>
              <a:ext uri="{FF2B5EF4-FFF2-40B4-BE49-F238E27FC236}">
                <a16:creationId xmlns:a16="http://schemas.microsoft.com/office/drawing/2014/main" id="{14CD3728-B665-C415-9352-AD74E8D7DC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0229" y="2352907"/>
            <a:ext cx="3237395" cy="2810108"/>
          </a:xfrm>
          <a:prstGeom prst="rect">
            <a:avLst/>
          </a:prstGeom>
          <a:noFill/>
          <a:ln>
            <a:noFill/>
          </a:ln>
        </p:spPr>
      </p:pic>
    </p:spTree>
    <p:extLst>
      <p:ext uri="{BB962C8B-B14F-4D97-AF65-F5344CB8AC3E}">
        <p14:creationId xmlns:p14="http://schemas.microsoft.com/office/powerpoint/2010/main" val="1362768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345EF9-FC7D-F8AB-0D27-CD68ACE715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A483A7-B1A4-A53C-83E0-4D393F813253}"/>
              </a:ext>
            </a:extLst>
          </p:cNvPr>
          <p:cNvSpPr>
            <a:spLocks noGrp="1"/>
          </p:cNvSpPr>
          <p:nvPr>
            <p:ph type="ctrTitle"/>
          </p:nvPr>
        </p:nvSpPr>
        <p:spPr>
          <a:xfrm>
            <a:off x="961292" y="1895707"/>
            <a:ext cx="11230708"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2C9C9E99-5B92-3569-A09C-8F2616A5F22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C5DF6C32-83F0-806D-4932-EC82E6660D48}"/>
              </a:ext>
            </a:extLst>
          </p:cNvPr>
          <p:cNvSpPr txBox="1"/>
          <p:nvPr/>
        </p:nvSpPr>
        <p:spPr>
          <a:xfrm>
            <a:off x="6701883" y="3489892"/>
            <a:ext cx="4683512" cy="1200329"/>
          </a:xfrm>
          <a:prstGeom prst="rect">
            <a:avLst/>
          </a:prstGeom>
          <a:noFill/>
        </p:spPr>
        <p:txBody>
          <a:bodyPr wrap="square">
            <a:spAutoFit/>
          </a:bodyPr>
          <a:lstStyle/>
          <a:p>
            <a:pPr algn="just"/>
            <a:r>
              <a:rPr lang="mn-MN" dirty="0">
                <a:latin typeface="Arial" panose="020B0604020202020204" pitchFamily="34" charset="0"/>
                <a:cs typeface="Arial" panose="020B0604020202020204" pitchFamily="34" charset="0"/>
              </a:rPr>
              <a:t>“Өсвөр насны хүнд холбогдох эрүүгийн хэргийг хянан шийдвэрлэх ажиллагаа” сэдэвт олон улсын хэлэлцүүлэг зохион байгууллаа</a:t>
            </a:r>
            <a:endParaRPr lang="en-US" dirty="0">
              <a:latin typeface="Arial" panose="020B0604020202020204" pitchFamily="34" charset="0"/>
              <a:cs typeface="Arial" panose="020B0604020202020204" pitchFamily="34" charset="0"/>
            </a:endParaRPr>
          </a:p>
        </p:txBody>
      </p:sp>
      <p:pic>
        <p:nvPicPr>
          <p:cNvPr id="6" name="Picture 5" descr="May be an image of suit, newsroom and text">
            <a:extLst>
              <a:ext uri="{FF2B5EF4-FFF2-40B4-BE49-F238E27FC236}">
                <a16:creationId xmlns:a16="http://schemas.microsoft.com/office/drawing/2014/main" id="{D6C0F58F-907E-38E0-E7F6-D2286FD22D4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293" y="2707304"/>
            <a:ext cx="5046782" cy="2765503"/>
          </a:xfrm>
          <a:prstGeom prst="rect">
            <a:avLst/>
          </a:prstGeom>
          <a:noFill/>
          <a:ln>
            <a:noFill/>
          </a:ln>
        </p:spPr>
      </p:pic>
    </p:spTree>
    <p:extLst>
      <p:ext uri="{BB962C8B-B14F-4D97-AF65-F5344CB8AC3E}">
        <p14:creationId xmlns:p14="http://schemas.microsoft.com/office/powerpoint/2010/main" val="1397745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25AF1B-39DC-073A-022F-3718F5D2DED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458FE4-E4E0-888F-A954-AC2C3A64AFDD}"/>
              </a:ext>
            </a:extLst>
          </p:cNvPr>
          <p:cNvSpPr>
            <a:spLocks noGrp="1"/>
          </p:cNvSpPr>
          <p:nvPr>
            <p:ph type="ctrTitle"/>
          </p:nvPr>
        </p:nvSpPr>
        <p:spPr>
          <a:xfrm>
            <a:off x="961292" y="1895707"/>
            <a:ext cx="11230708"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BD0CFF85-4914-F70B-C0A6-D752EADDA08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11F8A4C-D8D1-E402-8535-70B6B04D2101}"/>
              </a:ext>
            </a:extLst>
          </p:cNvPr>
          <p:cNvSpPr txBox="1"/>
          <p:nvPr/>
        </p:nvSpPr>
        <p:spPr>
          <a:xfrm>
            <a:off x="6255834" y="2620537"/>
            <a:ext cx="5129561" cy="1323439"/>
          </a:xfrm>
          <a:prstGeom prst="rect">
            <a:avLst/>
          </a:prstGeom>
          <a:noFill/>
        </p:spPr>
        <p:txBody>
          <a:bodyPr wrap="square">
            <a:spAutoFit/>
          </a:bodyPr>
          <a:lstStyle/>
          <a:p>
            <a:pPr lvl="0"/>
            <a:r>
              <a:rPr lang="mn-MN" sz="2000" dirty="0">
                <a:latin typeface="Arial" panose="020B0604020202020204" pitchFamily="34" charset="0"/>
                <a:cs typeface="Arial" panose="020B0604020202020204" pitchFamily="34" charset="0"/>
              </a:rPr>
              <a:t>“Захиргааны шийдвэр гаргах ажиллагаа: нийтийн ашиг сонирхлыг хамгаалах асуудал” сургалт, хэлэлцүүлэг зохион байгуулав</a:t>
            </a:r>
            <a:endParaRPr lang="en-US" sz="2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36C4AD4-A816-19AE-B4AD-FA26F786C1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4977" y="2278820"/>
            <a:ext cx="4387539" cy="3393030"/>
          </a:xfrm>
          <a:prstGeom prst="rect">
            <a:avLst/>
          </a:prstGeom>
          <a:noFill/>
        </p:spPr>
      </p:pic>
    </p:spTree>
    <p:extLst>
      <p:ext uri="{BB962C8B-B14F-4D97-AF65-F5344CB8AC3E}">
        <p14:creationId xmlns:p14="http://schemas.microsoft.com/office/powerpoint/2010/main" val="1706973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FFE8DD-0DD2-BB30-C5D1-2211EEC3B2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57C2BA-B9CE-A9A0-D9AD-A9FC134DA875}"/>
              </a:ext>
            </a:extLst>
          </p:cNvPr>
          <p:cNvSpPr>
            <a:spLocks noGrp="1"/>
          </p:cNvSpPr>
          <p:nvPr>
            <p:ph type="ctrTitle"/>
          </p:nvPr>
        </p:nvSpPr>
        <p:spPr>
          <a:xfrm>
            <a:off x="961292" y="1895707"/>
            <a:ext cx="11230708"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4BD758ED-D61F-92AA-DB27-CF7A5B64A7F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7986F7D-0CF3-3308-A714-8BF8EFE148E2}"/>
              </a:ext>
            </a:extLst>
          </p:cNvPr>
          <p:cNvSpPr txBox="1"/>
          <p:nvPr/>
        </p:nvSpPr>
        <p:spPr>
          <a:xfrm>
            <a:off x="6255834" y="2620537"/>
            <a:ext cx="5129561" cy="1446550"/>
          </a:xfrm>
          <a:prstGeom prst="rect">
            <a:avLst/>
          </a:prstGeom>
          <a:noFill/>
        </p:spPr>
        <p:txBody>
          <a:bodyPr wrap="square">
            <a:spAutoFit/>
          </a:bodyPr>
          <a:lstStyle/>
          <a:p>
            <a:pPr lvl="0"/>
            <a:r>
              <a:rPr lang="mn-MN" sz="2200" dirty="0">
                <a:latin typeface="Arial" panose="020B0604020202020204" pitchFamily="34" charset="0"/>
                <a:cs typeface="Arial" panose="020B0604020202020204" pitchFamily="34" charset="0"/>
              </a:rPr>
              <a:t>Өмгөөлөгчийн сэтгэл зүйн эрүүл мэндийн нөхцөл байдал, сэтгэл зүйн зөвлөгөө" сэдэвт уулзалт, хэлэлцүүлэг зохион байгууллаа</a:t>
            </a:r>
            <a:endParaRPr lang="en-US" sz="2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670CA5A-6704-9340-C6B4-CECC613E74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8293" y="2156661"/>
            <a:ext cx="4912845" cy="2337280"/>
          </a:xfrm>
          <a:prstGeom prst="rect">
            <a:avLst/>
          </a:prstGeom>
          <a:noFill/>
          <a:ln>
            <a:noFill/>
          </a:ln>
        </p:spPr>
      </p:pic>
    </p:spTree>
    <p:extLst>
      <p:ext uri="{BB962C8B-B14F-4D97-AF65-F5344CB8AC3E}">
        <p14:creationId xmlns:p14="http://schemas.microsoft.com/office/powerpoint/2010/main" val="1790712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3DBDFA-8F0F-BB95-2AE6-714D49D7EE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16DD06-9B99-8F91-AB99-4F20D96B7A24}"/>
              </a:ext>
            </a:extLst>
          </p:cNvPr>
          <p:cNvSpPr>
            <a:spLocks noGrp="1"/>
          </p:cNvSpPr>
          <p:nvPr>
            <p:ph type="ctrTitle"/>
          </p:nvPr>
        </p:nvSpPr>
        <p:spPr>
          <a:xfrm>
            <a:off x="961292" y="1895707"/>
            <a:ext cx="10078415" cy="6128152"/>
          </a:xfrm>
        </p:spPr>
        <p:txBody>
          <a:bodyPr>
            <a:normAutofit/>
          </a:bodyPr>
          <a:lstStyle/>
          <a:p>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8444A6A9-3A9F-C8D4-9F7C-589160FA321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7186C347-00C4-D51F-2568-107DF52BA841}"/>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a:extLst>
              <a:ext uri="{FF2B5EF4-FFF2-40B4-BE49-F238E27FC236}">
                <a16:creationId xmlns:a16="http://schemas.microsoft.com/office/drawing/2014/main" id="{F4D67FDA-9375-54E8-E08E-6DC1B35207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3826" y="1090032"/>
            <a:ext cx="2857500" cy="2514600"/>
          </a:xfrm>
          <a:prstGeom prst="rect">
            <a:avLst/>
          </a:prstGeom>
        </p:spPr>
      </p:pic>
      <p:pic>
        <p:nvPicPr>
          <p:cNvPr id="5" name="Picture 4" descr="Зургийн тодорхойлолт алга байна.">
            <a:extLst>
              <a:ext uri="{FF2B5EF4-FFF2-40B4-BE49-F238E27FC236}">
                <a16:creationId xmlns:a16="http://schemas.microsoft.com/office/drawing/2014/main" id="{B1DDB3C3-1757-C1E2-B8BB-07DA114CB7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9087" y="3934056"/>
            <a:ext cx="2924175" cy="2122805"/>
          </a:xfrm>
          <a:prstGeom prst="rect">
            <a:avLst/>
          </a:prstGeom>
          <a:noFill/>
          <a:ln>
            <a:noFill/>
          </a:ln>
        </p:spPr>
      </p:pic>
      <p:pic>
        <p:nvPicPr>
          <p:cNvPr id="6" name="Picture 5" descr="Зургийн тодорхойлолт алга байна.">
            <a:extLst>
              <a:ext uri="{FF2B5EF4-FFF2-40B4-BE49-F238E27FC236}">
                <a16:creationId xmlns:a16="http://schemas.microsoft.com/office/drawing/2014/main" id="{04D0F970-CDA5-493A-32E4-76196C2294B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3785" y="1346572"/>
            <a:ext cx="3019425" cy="2258060"/>
          </a:xfrm>
          <a:prstGeom prst="rect">
            <a:avLst/>
          </a:prstGeom>
          <a:noFill/>
          <a:ln>
            <a:noFill/>
          </a:ln>
        </p:spPr>
      </p:pic>
      <p:pic>
        <p:nvPicPr>
          <p:cNvPr id="8" name="Picture 7">
            <a:extLst>
              <a:ext uri="{FF2B5EF4-FFF2-40B4-BE49-F238E27FC236}">
                <a16:creationId xmlns:a16="http://schemas.microsoft.com/office/drawing/2014/main" id="{7618E526-693A-6F24-6DE9-A421B48286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9000" y="3934056"/>
            <a:ext cx="2562225" cy="2562225"/>
          </a:xfrm>
          <a:prstGeom prst="rect">
            <a:avLst/>
          </a:prstGeom>
        </p:spPr>
      </p:pic>
      <p:pic>
        <p:nvPicPr>
          <p:cNvPr id="9" name="Picture 8">
            <a:extLst>
              <a:ext uri="{FF2B5EF4-FFF2-40B4-BE49-F238E27FC236}">
                <a16:creationId xmlns:a16="http://schemas.microsoft.com/office/drawing/2014/main" id="{72DA7DC5-5125-D3E8-4578-E133A55F4C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53751" y="1265601"/>
            <a:ext cx="2571750" cy="2571750"/>
          </a:xfrm>
          <a:prstGeom prst="rect">
            <a:avLst/>
          </a:prstGeom>
        </p:spPr>
      </p:pic>
      <p:sp>
        <p:nvSpPr>
          <p:cNvPr id="11" name="TextBox 10">
            <a:extLst>
              <a:ext uri="{FF2B5EF4-FFF2-40B4-BE49-F238E27FC236}">
                <a16:creationId xmlns:a16="http://schemas.microsoft.com/office/drawing/2014/main" id="{C0C0D072-3A7E-8132-62C2-5A2CABE0A8EB}"/>
              </a:ext>
            </a:extLst>
          </p:cNvPr>
          <p:cNvSpPr txBox="1"/>
          <p:nvPr/>
        </p:nvSpPr>
        <p:spPr>
          <a:xfrm>
            <a:off x="6871124" y="4153767"/>
            <a:ext cx="4871109" cy="1200329"/>
          </a:xfrm>
          <a:prstGeom prst="rect">
            <a:avLst/>
          </a:prstGeom>
          <a:noFill/>
        </p:spPr>
        <p:txBody>
          <a:bodyPr wrap="square">
            <a:spAutoFit/>
          </a:bodyPr>
          <a:lstStyle/>
          <a:p>
            <a:pPr lvl="0" algn="ctr">
              <a:buSzPts val="1200"/>
            </a:pPr>
            <a:r>
              <a:rPr lang="mn-MN" sz="1800" dirty="0">
                <a:effectLst/>
                <a:latin typeface="Arial" panose="020B0604020202020204" pitchFamily="34" charset="0"/>
                <a:ea typeface="Times New Roman" panose="02020603050405020304" pitchFamily="18" charset="0"/>
              </a:rPr>
              <a:t>Хороодоос 15 гаруй өглөөний уулзалтыг зохион байгуулав. Үүнд: УБ хотод 10, орон нутгийн 5 аймгийн хуульчдад зохион байгуулах</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21143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B85156-EFDA-E35C-4573-ECC36AC3CC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7152D85-8B17-E8EB-35C9-9E7A48B8386A}"/>
              </a:ext>
            </a:extLst>
          </p:cNvPr>
          <p:cNvSpPr>
            <a:spLocks noGrp="1"/>
          </p:cNvSpPr>
          <p:nvPr>
            <p:ph type="ctrTitle"/>
          </p:nvPr>
        </p:nvSpPr>
        <p:spPr>
          <a:xfrm>
            <a:off x="961292" y="1895707"/>
            <a:ext cx="10078415"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AA6F581F-C976-44A1-5FC7-B106A131B7C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722CC951-78CE-9092-0BC9-97AB6BFDC63E}"/>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C74CBA58-EC12-C80D-59E0-0E83D5F96021}"/>
              </a:ext>
            </a:extLst>
          </p:cNvPr>
          <p:cNvSpPr txBox="1"/>
          <p:nvPr/>
        </p:nvSpPr>
        <p:spPr>
          <a:xfrm>
            <a:off x="1438507" y="4568885"/>
            <a:ext cx="9456234" cy="646331"/>
          </a:xfrm>
          <a:prstGeom prst="rect">
            <a:avLst/>
          </a:prstGeom>
          <a:noFill/>
        </p:spPr>
        <p:txBody>
          <a:bodyPr wrap="square">
            <a:spAutoFit/>
          </a:bodyPr>
          <a:lstStyle/>
          <a:p>
            <a:r>
              <a:rPr lang="mn-MN" sz="1800" dirty="0">
                <a:effectLst/>
                <a:latin typeface="Arial" panose="020B0604020202020204" pitchFamily="34" charset="0"/>
                <a:ea typeface="Times New Roman" panose="02020603050405020304" pitchFamily="18" charset="0"/>
              </a:rPr>
              <a:t>Оюутнуудын дунд прокурорын байгууллагын үйл ажиллагаа, прокурорын хяналтын онцлогийг таниулан сурталчлах зорилгоор илтгэлийн уралдааныг зохион байгуулав</a:t>
            </a:r>
            <a:endParaRPr lang="en-US" dirty="0"/>
          </a:p>
        </p:txBody>
      </p:sp>
      <p:pic>
        <p:nvPicPr>
          <p:cNvPr id="6" name="Picture 5">
            <a:extLst>
              <a:ext uri="{FF2B5EF4-FFF2-40B4-BE49-F238E27FC236}">
                <a16:creationId xmlns:a16="http://schemas.microsoft.com/office/drawing/2014/main" id="{BBE674B0-641C-546D-B025-70F34C0F4C2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3591"/>
          <a:stretch>
            <a:fillRect/>
          </a:stretch>
        </p:blipFill>
        <p:spPr bwMode="auto">
          <a:xfrm>
            <a:off x="2754351" y="1757680"/>
            <a:ext cx="5427345" cy="24663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14527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C89636-7752-6B89-1F54-107D69F3B5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ED2911-8A42-CEC7-E0B9-9AF8E3859E5E}"/>
              </a:ext>
            </a:extLst>
          </p:cNvPr>
          <p:cNvSpPr>
            <a:spLocks noGrp="1"/>
          </p:cNvSpPr>
          <p:nvPr>
            <p:ph type="ctrTitle"/>
          </p:nvPr>
        </p:nvSpPr>
        <p:spPr>
          <a:xfrm>
            <a:off x="961292" y="1895707"/>
            <a:ext cx="10078415"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D43FE014-9730-EE10-66A7-42E3CE67F4E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F0CAFA1A-C49F-3CFF-99D5-B39351CE4BA5}"/>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D272A92-39A4-17C2-A112-108458ACB1A3}"/>
              </a:ext>
            </a:extLst>
          </p:cNvPr>
          <p:cNvSpPr txBox="1"/>
          <p:nvPr/>
        </p:nvSpPr>
        <p:spPr>
          <a:xfrm>
            <a:off x="1306980" y="1890781"/>
            <a:ext cx="10078415" cy="646331"/>
          </a:xfrm>
          <a:prstGeom prst="rect">
            <a:avLst/>
          </a:prstGeom>
          <a:noFill/>
        </p:spPr>
        <p:txBody>
          <a:bodyPr wrap="square">
            <a:spAutoFit/>
          </a:bodyPr>
          <a:lstStyle/>
          <a:p>
            <a:pPr algn="just"/>
            <a:endParaRPr lang="mn-MN" dirty="0">
              <a:latin typeface="Arial" panose="020B0604020202020204" pitchFamily="34" charset="0"/>
            </a:endParaRPr>
          </a:p>
          <a:p>
            <a:pPr algn="just"/>
            <a:endParaRPr lang="en-US" dirty="0"/>
          </a:p>
        </p:txBody>
      </p:sp>
      <p:graphicFrame>
        <p:nvGraphicFramePr>
          <p:cNvPr id="8" name="Table 7">
            <a:extLst>
              <a:ext uri="{FF2B5EF4-FFF2-40B4-BE49-F238E27FC236}">
                <a16:creationId xmlns:a16="http://schemas.microsoft.com/office/drawing/2014/main" id="{1EE2D682-29A6-724E-055D-C3A20C242F88}"/>
              </a:ext>
            </a:extLst>
          </p:cNvPr>
          <p:cNvGraphicFramePr>
            <a:graphicFrameLocks noGrp="1"/>
          </p:cNvGraphicFramePr>
          <p:nvPr>
            <p:extLst>
              <p:ext uri="{D42A27DB-BD31-4B8C-83A1-F6EECF244321}">
                <p14:modId xmlns:p14="http://schemas.microsoft.com/office/powerpoint/2010/main" val="1181378302"/>
              </p:ext>
            </p:extLst>
          </p:nvPr>
        </p:nvGraphicFramePr>
        <p:xfrm>
          <a:off x="838200" y="1237786"/>
          <a:ext cx="10515600" cy="5312982"/>
        </p:xfrm>
        <a:graphic>
          <a:graphicData uri="http://schemas.openxmlformats.org/drawingml/2006/table">
            <a:tbl>
              <a:tblPr>
                <a:tableStyleId>{5C22544A-7EE6-4342-B048-85BDC9FD1C3A}</a:tableStyleId>
              </a:tblPr>
              <a:tblGrid>
                <a:gridCol w="10515600">
                  <a:extLst>
                    <a:ext uri="{9D8B030D-6E8A-4147-A177-3AD203B41FA5}">
                      <a16:colId xmlns:a16="http://schemas.microsoft.com/office/drawing/2014/main" val="4008778535"/>
                    </a:ext>
                  </a:extLst>
                </a:gridCol>
              </a:tblGrid>
              <a:tr h="4917687">
                <a:tc>
                  <a:txBody>
                    <a:bodyPr/>
                    <a:lstStyle/>
                    <a:p>
                      <a:pPr algn="just">
                        <a:lnSpc>
                          <a:spcPct val="107000"/>
                        </a:lnSpc>
                        <a:spcAft>
                          <a:spcPts val="800"/>
                        </a:spcAft>
                        <a:buNone/>
                      </a:pPr>
                      <a:r>
                        <a:rPr lang="mn-MN" sz="1600" dirty="0">
                          <a:effectLst/>
                          <a:latin typeface="Arial" panose="020B0604020202020204" pitchFamily="34" charset="0"/>
                          <a:cs typeface="Arial" panose="020B0604020202020204" pitchFamily="34" charset="0"/>
                        </a:rPr>
                        <a:t>Тайлант хугацаанд Хуульчдын холбооноос дараах байгууллагуудтай хамтын ажиллагааны санамж бичиг байгуулав. Үүнд: </a:t>
                      </a:r>
                      <a:endParaRPr lang="mn-MN" sz="1600" kern="1200" dirty="0">
                        <a:effectLst/>
                        <a:latin typeface="Arial" panose="020B0604020202020204" pitchFamily="34" charset="0"/>
                        <a:cs typeface="Arial" panose="020B0604020202020204" pitchFamily="34" charset="0"/>
                      </a:endParaRPr>
                    </a:p>
                    <a:p>
                      <a:pPr algn="just">
                        <a:lnSpc>
                          <a:spcPct val="107000"/>
                        </a:lnSpc>
                        <a:spcAft>
                          <a:spcPts val="800"/>
                        </a:spcAft>
                        <a:buNone/>
                      </a:pPr>
                      <a:r>
                        <a:rPr lang="mn-MN" sz="1600" kern="1200" dirty="0">
                          <a:effectLst/>
                          <a:latin typeface="Arial" panose="020B0604020202020204" pitchFamily="34" charset="0"/>
                          <a:cs typeface="Arial" panose="020B0604020202020204" pitchFamily="34" charset="0"/>
                        </a:rPr>
                        <a:t>1.</a:t>
                      </a:r>
                      <a:r>
                        <a:rPr lang="mn-MN" sz="1600" kern="100" dirty="0">
                          <a:effectLst/>
                          <a:latin typeface="Arial" panose="020B0604020202020204" pitchFamily="34" charset="0"/>
                          <a:cs typeface="Arial" panose="020B0604020202020204" pitchFamily="34" charset="0"/>
                        </a:rPr>
                        <a:t>“Болорсофт” ХХК;</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2.“Иргэний үндсэн эрх, хөгжил” ТББ;</a:t>
                      </a: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3.“Солонгон гүүр” ТББ;</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4.Хот байгуулалт, барилга, орон </a:t>
                      </a:r>
                      <a:r>
                        <a:rPr lang="mn-MN" sz="1600" kern="100" dirty="0" err="1">
                          <a:effectLst/>
                          <a:latin typeface="Arial" panose="020B0604020202020204" pitchFamily="34" charset="0"/>
                          <a:cs typeface="Arial" panose="020B0604020202020204" pitchFamily="34" charset="0"/>
                        </a:rPr>
                        <a:t>сууцжуулалтын</a:t>
                      </a:r>
                      <a:r>
                        <a:rPr lang="mn-MN" sz="1600" kern="100" dirty="0">
                          <a:effectLst/>
                          <a:latin typeface="Arial" panose="020B0604020202020204" pitchFamily="34" charset="0"/>
                          <a:cs typeface="Arial" panose="020B0604020202020204" pitchFamily="34" charset="0"/>
                        </a:rPr>
                        <a:t> яам;</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5.“ОН </a:t>
                      </a:r>
                      <a:r>
                        <a:rPr lang="mn-MN" sz="1600" kern="100" dirty="0" err="1">
                          <a:effectLst/>
                          <a:latin typeface="Arial" panose="020B0604020202020204" pitchFamily="34" charset="0"/>
                          <a:cs typeface="Arial" panose="020B0604020202020204" pitchFamily="34" charset="0"/>
                        </a:rPr>
                        <a:t>ХАППИ</a:t>
                      </a:r>
                      <a:r>
                        <a:rPr lang="mn-MN" sz="1600" kern="100" dirty="0">
                          <a:effectLst/>
                          <a:latin typeface="Arial" panose="020B0604020202020204" pitchFamily="34" charset="0"/>
                          <a:cs typeface="Arial" panose="020B0604020202020204" pitchFamily="34" charset="0"/>
                        </a:rPr>
                        <a:t> МОНГОЛ” ТББ;</a:t>
                      </a: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6."Их Засаг" их сургуулийн Xууль зүйн сургууль;</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7.Шүүгчдийн холбоо;</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8.БНСУ-ын “Ди Эл </a:t>
                      </a:r>
                      <a:r>
                        <a:rPr lang="mn-MN" sz="1600" kern="100" dirty="0" err="1">
                          <a:effectLst/>
                          <a:latin typeface="Arial" panose="020B0604020202020204" pitchFamily="34" charset="0"/>
                          <a:cs typeface="Arial" panose="020B0604020202020204" pitchFamily="34" charset="0"/>
                        </a:rPr>
                        <a:t>Жи</a:t>
                      </a:r>
                      <a:r>
                        <a:rPr lang="mn-MN" sz="1600" kern="100" dirty="0">
                          <a:effectLst/>
                          <a:latin typeface="Arial" panose="020B0604020202020204" pitchFamily="34" charset="0"/>
                          <a:cs typeface="Arial" panose="020B0604020202020204" pitchFamily="34" charset="0"/>
                        </a:rPr>
                        <a:t>” хуулийн </a:t>
                      </a:r>
                      <a:r>
                        <a:rPr lang="mn-MN" sz="1600" kern="100" dirty="0" err="1">
                          <a:effectLst/>
                          <a:latin typeface="Arial" panose="020B0604020202020204" pitchFamily="34" charset="0"/>
                          <a:cs typeface="Arial" panose="020B0604020202020204" pitchFamily="34" charset="0"/>
                        </a:rPr>
                        <a:t>корпораци</a:t>
                      </a:r>
                      <a:r>
                        <a:rPr lang="mn-MN" sz="1600" kern="100" dirty="0">
                          <a:effectLst/>
                          <a:latin typeface="Arial" panose="020B0604020202020204" pitchFamily="34" charset="0"/>
                          <a:cs typeface="Arial" panose="020B0604020202020204" pitchFamily="34" charset="0"/>
                        </a:rPr>
                        <a:t>;</a:t>
                      </a: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9.Монголын Үйлдвэрчний эвлэлийн холбоо;</a:t>
                      </a: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10.“Иргэний нисэхийн Үндэсний төв” ТӨХК;</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11.ТУС </a:t>
                      </a:r>
                      <a:r>
                        <a:rPr lang="mn-MN" sz="1600" kern="100" dirty="0" err="1">
                          <a:effectLst/>
                          <a:latin typeface="Arial" panose="020B0604020202020204" pitchFamily="34" charset="0"/>
                          <a:cs typeface="Arial" panose="020B0604020202020204" pitchFamily="34" charset="0"/>
                        </a:rPr>
                        <a:t>Солюшн</a:t>
                      </a:r>
                      <a:r>
                        <a:rPr lang="mn-MN" sz="1600" kern="100" dirty="0">
                          <a:effectLst/>
                          <a:latin typeface="Arial" panose="020B0604020202020204" pitchFamily="34" charset="0"/>
                          <a:cs typeface="Arial" panose="020B0604020202020204" pitchFamily="34" charset="0"/>
                        </a:rPr>
                        <a:t> ХХК;</a:t>
                      </a:r>
                    </a:p>
                    <a:p>
                      <a:pPr marL="0" lvl="0" indent="0" algn="just">
                        <a:lnSpc>
                          <a:spcPct val="115000"/>
                        </a:lnSpc>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12.AI GLOBAL ACADEMY;</a:t>
                      </a:r>
                      <a:endParaRPr lang="en-US" sz="1600" kern="100" dirty="0">
                        <a:effectLst/>
                        <a:latin typeface="Arial" panose="020B0604020202020204" pitchFamily="34" charset="0"/>
                        <a:cs typeface="Arial" panose="020B0604020202020204" pitchFamily="34" charset="0"/>
                      </a:endParaRPr>
                    </a:p>
                    <a:p>
                      <a:pPr marL="0" lvl="0" indent="0" algn="just">
                        <a:lnSpc>
                          <a:spcPct val="115000"/>
                        </a:lnSpc>
                        <a:spcAft>
                          <a:spcPts val="800"/>
                        </a:spcAft>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13.“Монгол Улсад </a:t>
                      </a:r>
                      <a:r>
                        <a:rPr lang="mn-MN" sz="1600" kern="100" dirty="0" err="1">
                          <a:effectLst/>
                          <a:latin typeface="Arial" panose="020B0604020202020204" pitchFamily="34" charset="0"/>
                          <a:cs typeface="Arial" panose="020B0604020202020204" pitchFamily="34" charset="0"/>
                        </a:rPr>
                        <a:t>Жендэрт</a:t>
                      </a:r>
                      <a:r>
                        <a:rPr lang="mn-MN" sz="1600" kern="100" dirty="0">
                          <a:effectLst/>
                          <a:latin typeface="Arial" panose="020B0604020202020204" pitchFamily="34" charset="0"/>
                          <a:cs typeface="Arial" panose="020B0604020202020204" pitchFamily="34" charset="0"/>
                        </a:rPr>
                        <a:t> суурилсан хүчирхийлэлтэй тэмцэх тогтолцоог бэхжүүлэх нь” (2025–2030) төслийн хоёрдугаар шатны төсөл;</a:t>
                      </a:r>
                    </a:p>
                    <a:p>
                      <a:pPr marL="0" lvl="0" indent="0" algn="just">
                        <a:lnSpc>
                          <a:spcPct val="115000"/>
                        </a:lnSpc>
                        <a:spcAft>
                          <a:spcPts val="800"/>
                        </a:spcAft>
                        <a:buFont typeface="Arial" panose="020B0604020202020204" pitchFamily="34" charset="0"/>
                        <a:buNone/>
                      </a:pPr>
                      <a:r>
                        <a:rPr lang="mn-MN" sz="1600" kern="100" dirty="0">
                          <a:effectLst/>
                          <a:latin typeface="Arial" panose="020B0604020202020204" pitchFamily="34" charset="0"/>
                          <a:cs typeface="Arial" panose="020B0604020202020204" pitchFamily="34" charset="0"/>
                        </a:rPr>
                        <a:t>14.Монголын Волейболын холбоо </a:t>
                      </a:r>
                    </a:p>
                    <a:p>
                      <a:pPr marL="342900" lvl="0" indent="-342900" algn="just">
                        <a:lnSpc>
                          <a:spcPct val="115000"/>
                        </a:lnSpc>
                        <a:spcAft>
                          <a:spcPts val="800"/>
                        </a:spcAft>
                        <a:buFont typeface="Arial" panose="020B0604020202020204" pitchFamily="34" charset="0"/>
                        <a:buChar char="-"/>
                      </a:pPr>
                      <a:endParaRPr lang="en-US" sz="1200" kern="100" dirty="0">
                        <a:effectLst/>
                        <a:latin typeface="Calibri" panose="020F0502020204030204" pitchFamily="34" charset="0"/>
                        <a:ea typeface="Batang" panose="02030600000101010101" pitchFamily="18" charset="-127"/>
                        <a:cs typeface="Calibri" panose="020F0502020204030204" pitchFamily="34" charset="0"/>
                      </a:endParaRPr>
                    </a:p>
                  </a:txBody>
                  <a:tcPr marL="114300" marR="114300" marT="0" marB="0"/>
                </a:tc>
                <a:extLst>
                  <a:ext uri="{0D108BD9-81ED-4DB2-BD59-A6C34878D82A}">
                    <a16:rowId xmlns:a16="http://schemas.microsoft.com/office/drawing/2014/main" val="147047457"/>
                  </a:ext>
                </a:extLst>
              </a:tr>
            </a:tbl>
          </a:graphicData>
        </a:graphic>
      </p:graphicFrame>
    </p:spTree>
    <p:extLst>
      <p:ext uri="{BB962C8B-B14F-4D97-AF65-F5344CB8AC3E}">
        <p14:creationId xmlns:p14="http://schemas.microsoft.com/office/powerpoint/2010/main" val="1374871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4DFCFE-0D25-7B51-C85B-319793CBDA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06E5C21-D05C-52F3-FEAA-EDD853A460D9}"/>
              </a:ext>
            </a:extLst>
          </p:cNvPr>
          <p:cNvSpPr>
            <a:spLocks noGrp="1"/>
          </p:cNvSpPr>
          <p:nvPr>
            <p:ph type="ctrTitle"/>
          </p:nvPr>
        </p:nvSpPr>
        <p:spPr>
          <a:xfrm>
            <a:off x="961292" y="1895707"/>
            <a:ext cx="10078415" cy="6128152"/>
          </a:xfrm>
        </p:spPr>
        <p:txBody>
          <a:bodyPr>
            <a:normAutofit/>
          </a:bodyPr>
          <a:lstStyle/>
          <a:p>
            <a:pPr algn="l"/>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mn-MN" sz="1800" b="1"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mn-MN" sz="1600" dirty="0">
                <a:latin typeface="Arial" panose="020B0604020202020204" pitchFamily="34" charset="0"/>
                <a:cs typeface="Arial" panose="020B0604020202020204" pitchFamily="34" charset="0"/>
              </a:rPr>
              <a:t>                     </a:t>
            </a:r>
            <a:br>
              <a:rPr lang="mn-MN" sz="2000" dirty="0">
                <a:latin typeface="Arial" panose="020B0604020202020204" pitchFamily="34" charset="0"/>
                <a:cs typeface="Arial" panose="020B0604020202020204" pitchFamily="34" charset="0"/>
              </a:rPr>
            </a:br>
            <a:r>
              <a:rPr lang="mn-MN" sz="2000" dirty="0">
                <a:latin typeface="Arial" panose="020B0604020202020204" pitchFamily="34" charset="0"/>
                <a:cs typeface="Arial" panose="020B0604020202020204" pitchFamily="34" charset="0"/>
              </a:rPr>
              <a:t>                                                  </a:t>
            </a: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sz="2200" dirty="0">
                <a:latin typeface="Arial" panose="020B0604020202020204" pitchFamily="34" charset="0"/>
                <a:cs typeface="Arial" panose="020B0604020202020204" pitchFamily="34" charset="0"/>
              </a:rPr>
            </a:br>
            <a:br>
              <a:rPr lang="mn-MN" dirty="0"/>
            </a:br>
            <a:endParaRPr lang="en-US" dirty="0"/>
          </a:p>
        </p:txBody>
      </p:sp>
      <p:sp>
        <p:nvSpPr>
          <p:cNvPr id="2" name="Rectangle 2">
            <a:extLst>
              <a:ext uri="{FF2B5EF4-FFF2-40B4-BE49-F238E27FC236}">
                <a16:creationId xmlns:a16="http://schemas.microsoft.com/office/drawing/2014/main" id="{67FC9F84-F3AC-9E21-D952-3BE9AAFEBA0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C40D2F6-12DB-9435-2223-BCCD028515C7}"/>
              </a:ext>
            </a:extLst>
          </p:cNvPr>
          <p:cNvSpPr>
            <a:spLocks noChangeArrowheads="1"/>
          </p:cNvSpPr>
          <p:nvPr/>
        </p:nvSpPr>
        <p:spPr bwMode="auto">
          <a:xfrm>
            <a:off x="0" y="2990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78E05905-408E-819E-2535-F1E3159EE0EF}"/>
              </a:ext>
            </a:extLst>
          </p:cNvPr>
          <p:cNvSpPr txBox="1"/>
          <p:nvPr/>
        </p:nvSpPr>
        <p:spPr>
          <a:xfrm>
            <a:off x="1152293" y="3787814"/>
            <a:ext cx="10848706" cy="1664558"/>
          </a:xfrm>
          <a:prstGeom prst="rect">
            <a:avLst/>
          </a:prstGeom>
          <a:noFill/>
        </p:spPr>
        <p:txBody>
          <a:bodyPr wrap="square">
            <a:spAutoFit/>
          </a:bodyPr>
          <a:lstStyle/>
          <a:p>
            <a:pPr algn="just">
              <a:lnSpc>
                <a:spcPct val="115000"/>
              </a:lnSpc>
              <a:spcAft>
                <a:spcPts val="800"/>
              </a:spcAft>
              <a:buNone/>
            </a:pPr>
            <a:r>
              <a:rPr lang="mn-MN" sz="1800" dirty="0">
                <a:effectLst/>
                <a:latin typeface="Arial" panose="020B0604020202020204" pitchFamily="34" charset="0"/>
                <a:ea typeface="Times New Roman" panose="02020603050405020304" pitchFamily="18" charset="0"/>
                <a:cs typeface="Times New Roman" panose="02020603050405020304" pitchFamily="18" charset="0"/>
              </a:rPr>
              <a:t>Монголын Хуульчдын холбоо, Монголын хушин ойн эко системийг хамгаалах нийгэмлэгтэй хамтран зохион байгуулсан. “Цөлжилттэй тэмцэхэд хуульчдын оролцоо” хуш мод тарих өдөрлөгт улс, нийслэл, тээвэр, дүүргийн прокурорын газрын прокурор ажилтнууд оролцож, хүрээлэн байгаа орчныг хамгаалах, ойн эко системийг нэмэгдүүлэх, цөлжилттэй тэмцэхэд хувь нэмэр оруулах зорилгоор Богд хан уулын Чулуутын аманд 150 гаруй хуш мод тарьсан.</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CD1B3897-2FC7-FE45-4306-8600B78FC3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4136" y="1252538"/>
            <a:ext cx="4053841" cy="2535276"/>
          </a:xfrm>
          <a:prstGeom prst="rect">
            <a:avLst/>
          </a:prstGeom>
          <a:noFill/>
          <a:ln>
            <a:noFill/>
          </a:ln>
        </p:spPr>
      </p:pic>
    </p:spTree>
    <p:extLst>
      <p:ext uri="{BB962C8B-B14F-4D97-AF65-F5344CB8AC3E}">
        <p14:creationId xmlns:p14="http://schemas.microsoft.com/office/powerpoint/2010/main" val="14898817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1281</TotalTime>
  <Words>1532</Words>
  <Application>Microsoft Office PowerPoint</Application>
  <PresentationFormat>Widescreen</PresentationFormat>
  <Paragraphs>313</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               </vt:lpstr>
      <vt:lpstr>                              </vt:lpstr>
      <vt:lpstr>  </vt:lpstr>
      <vt:lpstr>                                     </vt:lpstr>
      <vt:lpstr>                                                                                                      </vt:lpstr>
      <vt:lpstr>                                                                                                      </vt:lpstr>
      <vt:lpstr>                                                                                                      </vt:lpstr>
      <vt:lpstr>                                                                                                      </vt:lpstr>
      <vt:lpstr>                                             Хууль зүйн судалгаа                                                            </vt:lpstr>
      <vt:lpstr>                                                                                                      </vt:lpstr>
      <vt:lpstr>                                                                                                      </vt:lpstr>
      <vt:lpstr>                                                                                                      </vt:lpstr>
      <vt:lpstr>                                                                                          </vt:lpstr>
      <vt:lpstr>                                                                                          </vt:lpstr>
      <vt:lpstr>                                                                                          </vt:lpstr>
      <vt:lpstr>                              Хуульчийн про-боно өдөрлөгрөөр улсын хэмжээнд нийт 11,123  иргэн өөрт тулгамдсан асуудлаар хууль зүйн зөвлөгөө,  мэдээллийг үнэ төлбөргүй авсан байна.   Нийслэл болон 21 аймгийн Ерөнхий боловсролын сургуулийн дунд, ахлах ангийн сурагчдад  “Хүндлэлээр нөхөрлөе” сэдвээр сургалт зохион байгуулсан 86 сургуулийн 15,151 сурагч хамрагдсан ба шүүгч, прокурор, өмгөөлөгч, Хүний Эрхийн Үндэсний Комиссын референтүүд, цагдаагийн байгууллагын алба хаагчид, улсын өмгөөлөгч болон 21 аймгийн салбарын зохицуулагчдын төлөөлөл бүхий 100 гаруй хүн сургагч багшаар ажилласан.   Хууль зүйн пробоно төвийн нээлээ                                                         </vt:lpstr>
      <vt:lpstr>                                         2026 оны 05 дугаар сар                                                                               </vt:lpstr>
      <vt:lpstr>                                                                             2026 оны 04 дүгээр сар                                                                                </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AZZAYA Byambadorj</dc:creator>
  <cp:lastModifiedBy>Suren jargal</cp:lastModifiedBy>
  <cp:revision>189</cp:revision>
  <cp:lastPrinted>2025-01-10T09:39:14Z</cp:lastPrinted>
  <dcterms:created xsi:type="dcterms:W3CDTF">2025-01-08T05:41:45Z</dcterms:created>
  <dcterms:modified xsi:type="dcterms:W3CDTF">2026-09-29T08:16:00Z</dcterms:modified>
</cp:coreProperties>
</file>